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2"/>
  </p:notesMasterIdLst>
  <p:sldIdLst>
    <p:sldId id="326" r:id="rId2"/>
    <p:sldId id="1069" r:id="rId3"/>
    <p:sldId id="1068" r:id="rId4"/>
    <p:sldId id="1011" r:id="rId5"/>
    <p:sldId id="1092" r:id="rId6"/>
    <p:sldId id="1072" r:id="rId7"/>
    <p:sldId id="1073" r:id="rId8"/>
    <p:sldId id="1013" r:id="rId9"/>
    <p:sldId id="1109" r:id="rId10"/>
    <p:sldId id="1074" r:id="rId11"/>
    <p:sldId id="1076" r:id="rId12"/>
    <p:sldId id="1100" r:id="rId13"/>
    <p:sldId id="1075" r:id="rId14"/>
    <p:sldId id="1097" r:id="rId15"/>
    <p:sldId id="1099" r:id="rId16"/>
    <p:sldId id="1110" r:id="rId17"/>
    <p:sldId id="1082" r:id="rId18"/>
    <p:sldId id="1084" r:id="rId19"/>
    <p:sldId id="1088" r:id="rId20"/>
    <p:sldId id="1087" r:id="rId21"/>
    <p:sldId id="1083" r:id="rId22"/>
    <p:sldId id="1089" r:id="rId23"/>
    <p:sldId id="904" r:id="rId24"/>
    <p:sldId id="1059" r:id="rId25"/>
    <p:sldId id="1093" r:id="rId26"/>
    <p:sldId id="1090" r:id="rId27"/>
    <p:sldId id="1094" r:id="rId28"/>
    <p:sldId id="1095" r:id="rId29"/>
    <p:sldId id="1111" r:id="rId30"/>
    <p:sldId id="1112" r:id="rId31"/>
  </p:sldIdLst>
  <p:sldSz cx="9144000" cy="6858000" type="letter"/>
  <p:notesSz cx="7026275" cy="9312275"/>
  <p:defaultTextStyle>
    <a:defPPr>
      <a:defRPr lang="en-US"/>
    </a:defPPr>
    <a:lvl1pPr marL="0" algn="l" defTabSz="914269" rtl="0" eaLnBrk="1" latinLnBrk="0" hangingPunct="1">
      <a:defRPr sz="1800" kern="1200">
        <a:solidFill>
          <a:schemeClr val="tx1"/>
        </a:solidFill>
        <a:latin typeface="+mn-lt"/>
        <a:ea typeface="+mn-ea"/>
        <a:cs typeface="+mn-cs"/>
      </a:defRPr>
    </a:lvl1pPr>
    <a:lvl2pPr marL="457135" algn="l" defTabSz="914269" rtl="0" eaLnBrk="1" latinLnBrk="0" hangingPunct="1">
      <a:defRPr sz="1800" kern="1200">
        <a:solidFill>
          <a:schemeClr val="tx1"/>
        </a:solidFill>
        <a:latin typeface="+mn-lt"/>
        <a:ea typeface="+mn-ea"/>
        <a:cs typeface="+mn-cs"/>
      </a:defRPr>
    </a:lvl2pPr>
    <a:lvl3pPr marL="914269" algn="l" defTabSz="914269" rtl="0" eaLnBrk="1" latinLnBrk="0" hangingPunct="1">
      <a:defRPr sz="1800" kern="1200">
        <a:solidFill>
          <a:schemeClr val="tx1"/>
        </a:solidFill>
        <a:latin typeface="+mn-lt"/>
        <a:ea typeface="+mn-ea"/>
        <a:cs typeface="+mn-cs"/>
      </a:defRPr>
    </a:lvl3pPr>
    <a:lvl4pPr marL="1371404" algn="l" defTabSz="914269" rtl="0" eaLnBrk="1" latinLnBrk="0" hangingPunct="1">
      <a:defRPr sz="1800" kern="1200">
        <a:solidFill>
          <a:schemeClr val="tx1"/>
        </a:solidFill>
        <a:latin typeface="+mn-lt"/>
        <a:ea typeface="+mn-ea"/>
        <a:cs typeface="+mn-cs"/>
      </a:defRPr>
    </a:lvl4pPr>
    <a:lvl5pPr marL="1828539" algn="l" defTabSz="914269" rtl="0" eaLnBrk="1" latinLnBrk="0" hangingPunct="1">
      <a:defRPr sz="1800" kern="1200">
        <a:solidFill>
          <a:schemeClr val="tx1"/>
        </a:solidFill>
        <a:latin typeface="+mn-lt"/>
        <a:ea typeface="+mn-ea"/>
        <a:cs typeface="+mn-cs"/>
      </a:defRPr>
    </a:lvl5pPr>
    <a:lvl6pPr marL="2285674" algn="l" defTabSz="914269" rtl="0" eaLnBrk="1" latinLnBrk="0" hangingPunct="1">
      <a:defRPr sz="1800" kern="1200">
        <a:solidFill>
          <a:schemeClr val="tx1"/>
        </a:solidFill>
        <a:latin typeface="+mn-lt"/>
        <a:ea typeface="+mn-ea"/>
        <a:cs typeface="+mn-cs"/>
      </a:defRPr>
    </a:lvl6pPr>
    <a:lvl7pPr marL="2742809" algn="l" defTabSz="914269" rtl="0" eaLnBrk="1" latinLnBrk="0" hangingPunct="1">
      <a:defRPr sz="1800" kern="1200">
        <a:solidFill>
          <a:schemeClr val="tx1"/>
        </a:solidFill>
        <a:latin typeface="+mn-lt"/>
        <a:ea typeface="+mn-ea"/>
        <a:cs typeface="+mn-cs"/>
      </a:defRPr>
    </a:lvl7pPr>
    <a:lvl8pPr marL="3199944" algn="l" defTabSz="914269" rtl="0" eaLnBrk="1" latinLnBrk="0" hangingPunct="1">
      <a:defRPr sz="1800" kern="1200">
        <a:solidFill>
          <a:schemeClr val="tx1"/>
        </a:solidFill>
        <a:latin typeface="+mn-lt"/>
        <a:ea typeface="+mn-ea"/>
        <a:cs typeface="+mn-cs"/>
      </a:defRPr>
    </a:lvl8pPr>
    <a:lvl9pPr marL="3657078" algn="l" defTabSz="91426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FC10E0"/>
    <a:srgbClr val="BD07A7"/>
    <a:srgbClr val="A3A3A3"/>
    <a:srgbClr val="00FF00"/>
    <a:srgbClr val="A3692F"/>
    <a:srgbClr val="6A84BC"/>
    <a:srgbClr val="C0937B"/>
    <a:srgbClr val="9E2D29"/>
    <a:srgbClr val="F406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45" autoAdjust="0"/>
    <p:restoredTop sz="94676" autoAdjust="0"/>
  </p:normalViewPr>
  <p:slideViewPr>
    <p:cSldViewPr>
      <p:cViewPr varScale="1">
        <p:scale>
          <a:sx n="107" d="100"/>
          <a:sy n="107" d="100"/>
        </p:scale>
        <p:origin x="175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44720" cy="467230"/>
          </a:xfrm>
          <a:prstGeom prst="rect">
            <a:avLst/>
          </a:prstGeom>
        </p:spPr>
        <p:txBody>
          <a:bodyPr vert="horz" lIns="91931" tIns="45965" rIns="91931" bIns="45965" rtlCol="0"/>
          <a:lstStyle>
            <a:lvl1pPr algn="l">
              <a:defRPr sz="1100"/>
            </a:lvl1pPr>
          </a:lstStyle>
          <a:p>
            <a:endParaRPr lang="en-US" dirty="0"/>
          </a:p>
        </p:txBody>
      </p:sp>
      <p:sp>
        <p:nvSpPr>
          <p:cNvPr id="3" name="Date Placeholder 2"/>
          <p:cNvSpPr>
            <a:spLocks noGrp="1"/>
          </p:cNvSpPr>
          <p:nvPr>
            <p:ph type="dt" idx="1"/>
          </p:nvPr>
        </p:nvSpPr>
        <p:spPr>
          <a:xfrm>
            <a:off x="3979931" y="3"/>
            <a:ext cx="3044720" cy="467230"/>
          </a:xfrm>
          <a:prstGeom prst="rect">
            <a:avLst/>
          </a:prstGeom>
        </p:spPr>
        <p:txBody>
          <a:bodyPr vert="horz" lIns="91931" tIns="45965" rIns="91931" bIns="45965" rtlCol="0"/>
          <a:lstStyle>
            <a:lvl1pPr algn="r">
              <a:defRPr sz="1100"/>
            </a:lvl1pPr>
          </a:lstStyle>
          <a:p>
            <a:fld id="{3E86A628-F16E-40F0-B696-BF6855881F30}" type="datetimeFigureOut">
              <a:rPr lang="en-US" smtClean="0"/>
              <a:t>7/8/2026</a:t>
            </a:fld>
            <a:endParaRPr lang="en-US" dirty="0"/>
          </a:p>
        </p:txBody>
      </p:sp>
      <p:sp>
        <p:nvSpPr>
          <p:cNvPr id="4" name="Slide Image Placeholder 3"/>
          <p:cNvSpPr>
            <a:spLocks noGrp="1" noRot="1" noChangeAspect="1"/>
          </p:cNvSpPr>
          <p:nvPr>
            <p:ph type="sldImg" idx="2"/>
          </p:nvPr>
        </p:nvSpPr>
        <p:spPr>
          <a:xfrm>
            <a:off x="1419225" y="1163638"/>
            <a:ext cx="4187825" cy="3141662"/>
          </a:xfrm>
          <a:prstGeom prst="rect">
            <a:avLst/>
          </a:prstGeom>
          <a:noFill/>
          <a:ln w="12700">
            <a:solidFill>
              <a:prstClr val="black"/>
            </a:solidFill>
          </a:ln>
        </p:spPr>
        <p:txBody>
          <a:bodyPr vert="horz" lIns="91931" tIns="45965" rIns="91931" bIns="45965" rtlCol="0" anchor="ctr"/>
          <a:lstStyle/>
          <a:p>
            <a:endParaRPr lang="en-US" dirty="0"/>
          </a:p>
        </p:txBody>
      </p:sp>
      <p:sp>
        <p:nvSpPr>
          <p:cNvPr id="5" name="Notes Placeholder 4"/>
          <p:cNvSpPr>
            <a:spLocks noGrp="1"/>
          </p:cNvSpPr>
          <p:nvPr>
            <p:ph type="body" sz="quarter" idx="3"/>
          </p:nvPr>
        </p:nvSpPr>
        <p:spPr>
          <a:xfrm>
            <a:off x="702628" y="4481534"/>
            <a:ext cx="5621020" cy="3666708"/>
          </a:xfrm>
          <a:prstGeom prst="rect">
            <a:avLst/>
          </a:prstGeom>
        </p:spPr>
        <p:txBody>
          <a:bodyPr vert="horz" lIns="91931" tIns="45965" rIns="91931" bIns="459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45047"/>
            <a:ext cx="3044720" cy="467229"/>
          </a:xfrm>
          <a:prstGeom prst="rect">
            <a:avLst/>
          </a:prstGeom>
        </p:spPr>
        <p:txBody>
          <a:bodyPr vert="horz" lIns="91931" tIns="45965" rIns="91931" bIns="45965" rtlCol="0" anchor="b"/>
          <a:lstStyle>
            <a:lvl1pPr algn="l">
              <a:defRPr sz="1100"/>
            </a:lvl1pPr>
          </a:lstStyle>
          <a:p>
            <a:endParaRPr lang="en-US" dirty="0"/>
          </a:p>
        </p:txBody>
      </p:sp>
      <p:sp>
        <p:nvSpPr>
          <p:cNvPr id="7" name="Slide Number Placeholder 6"/>
          <p:cNvSpPr>
            <a:spLocks noGrp="1"/>
          </p:cNvSpPr>
          <p:nvPr>
            <p:ph type="sldNum" sz="quarter" idx="5"/>
          </p:nvPr>
        </p:nvSpPr>
        <p:spPr>
          <a:xfrm>
            <a:off x="3979931" y="8845047"/>
            <a:ext cx="3044720" cy="467229"/>
          </a:xfrm>
          <a:prstGeom prst="rect">
            <a:avLst/>
          </a:prstGeom>
        </p:spPr>
        <p:txBody>
          <a:bodyPr vert="horz" lIns="91931" tIns="45965" rIns="91931" bIns="45965" rtlCol="0" anchor="b"/>
          <a:lstStyle>
            <a:lvl1pPr algn="r">
              <a:defRPr sz="1100"/>
            </a:lvl1pPr>
          </a:lstStyle>
          <a:p>
            <a:fld id="{C30E2C18-9117-4FE7-8F13-6209C3B48EF9}" type="slidenum">
              <a:rPr lang="en-US" smtClean="0"/>
              <a:t>‹#›</a:t>
            </a:fld>
            <a:endParaRPr lang="en-US" dirty="0"/>
          </a:p>
        </p:txBody>
      </p:sp>
    </p:spTree>
    <p:extLst>
      <p:ext uri="{BB962C8B-B14F-4D97-AF65-F5344CB8AC3E}">
        <p14:creationId xmlns:p14="http://schemas.microsoft.com/office/powerpoint/2010/main" val="202652505"/>
      </p:ext>
    </p:extLst>
  </p:cSld>
  <p:clrMap bg1="lt1" tx1="dk1" bg2="lt2" tx2="dk2" accent1="accent1" accent2="accent2" accent3="accent3" accent4="accent4" accent5="accent5" accent6="accent6" hlink="hlink" folHlink="folHlink"/>
  <p:notesStyle>
    <a:lvl1pPr marL="0" algn="l" defTabSz="914269" rtl="0" eaLnBrk="1" latinLnBrk="0" hangingPunct="1">
      <a:defRPr sz="1200" kern="1200">
        <a:solidFill>
          <a:schemeClr val="tx1"/>
        </a:solidFill>
        <a:latin typeface="+mn-lt"/>
        <a:ea typeface="+mn-ea"/>
        <a:cs typeface="+mn-cs"/>
      </a:defRPr>
    </a:lvl1pPr>
    <a:lvl2pPr marL="457135" algn="l" defTabSz="914269" rtl="0" eaLnBrk="1" latinLnBrk="0" hangingPunct="1">
      <a:defRPr sz="1200" kern="1200">
        <a:solidFill>
          <a:schemeClr val="tx1"/>
        </a:solidFill>
        <a:latin typeface="+mn-lt"/>
        <a:ea typeface="+mn-ea"/>
        <a:cs typeface="+mn-cs"/>
      </a:defRPr>
    </a:lvl2pPr>
    <a:lvl3pPr marL="914269" algn="l" defTabSz="914269" rtl="0" eaLnBrk="1" latinLnBrk="0" hangingPunct="1">
      <a:defRPr sz="1200" kern="1200">
        <a:solidFill>
          <a:schemeClr val="tx1"/>
        </a:solidFill>
        <a:latin typeface="+mn-lt"/>
        <a:ea typeface="+mn-ea"/>
        <a:cs typeface="+mn-cs"/>
      </a:defRPr>
    </a:lvl3pPr>
    <a:lvl4pPr marL="1371404" algn="l" defTabSz="914269" rtl="0" eaLnBrk="1" latinLnBrk="0" hangingPunct="1">
      <a:defRPr sz="1200" kern="1200">
        <a:solidFill>
          <a:schemeClr val="tx1"/>
        </a:solidFill>
        <a:latin typeface="+mn-lt"/>
        <a:ea typeface="+mn-ea"/>
        <a:cs typeface="+mn-cs"/>
      </a:defRPr>
    </a:lvl4pPr>
    <a:lvl5pPr marL="1828539" algn="l" defTabSz="914269" rtl="0" eaLnBrk="1" latinLnBrk="0" hangingPunct="1">
      <a:defRPr sz="1200" kern="1200">
        <a:solidFill>
          <a:schemeClr val="tx1"/>
        </a:solidFill>
        <a:latin typeface="+mn-lt"/>
        <a:ea typeface="+mn-ea"/>
        <a:cs typeface="+mn-cs"/>
      </a:defRPr>
    </a:lvl5pPr>
    <a:lvl6pPr marL="2285674" algn="l" defTabSz="914269" rtl="0" eaLnBrk="1" latinLnBrk="0" hangingPunct="1">
      <a:defRPr sz="1200" kern="1200">
        <a:solidFill>
          <a:schemeClr val="tx1"/>
        </a:solidFill>
        <a:latin typeface="+mn-lt"/>
        <a:ea typeface="+mn-ea"/>
        <a:cs typeface="+mn-cs"/>
      </a:defRPr>
    </a:lvl6pPr>
    <a:lvl7pPr marL="2742809" algn="l" defTabSz="914269" rtl="0" eaLnBrk="1" latinLnBrk="0" hangingPunct="1">
      <a:defRPr sz="1200" kern="1200">
        <a:solidFill>
          <a:schemeClr val="tx1"/>
        </a:solidFill>
        <a:latin typeface="+mn-lt"/>
        <a:ea typeface="+mn-ea"/>
        <a:cs typeface="+mn-cs"/>
      </a:defRPr>
    </a:lvl7pPr>
    <a:lvl8pPr marL="3199944" algn="l" defTabSz="914269" rtl="0" eaLnBrk="1" latinLnBrk="0" hangingPunct="1">
      <a:defRPr sz="1200" kern="1200">
        <a:solidFill>
          <a:schemeClr val="tx1"/>
        </a:solidFill>
        <a:latin typeface="+mn-lt"/>
        <a:ea typeface="+mn-ea"/>
        <a:cs typeface="+mn-cs"/>
      </a:defRPr>
    </a:lvl8pPr>
    <a:lvl9pPr marL="3657078" algn="l" defTabSz="91426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E2C18-9117-4FE7-8F13-6209C3B48EF9}" type="slidenum">
              <a:rPr lang="en-US" smtClean="0"/>
              <a:t>1</a:t>
            </a:fld>
            <a:endParaRPr lang="en-US" dirty="0"/>
          </a:p>
        </p:txBody>
      </p:sp>
    </p:spTree>
    <p:extLst>
      <p:ext uri="{BB962C8B-B14F-4D97-AF65-F5344CB8AC3E}">
        <p14:creationId xmlns:p14="http://schemas.microsoft.com/office/powerpoint/2010/main" val="1821961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2DDBC-0D1E-123D-5527-B8A551D76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C3C847-94FA-61B4-E458-68838B64DD65}"/>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73441A27-2D2C-A70A-BBC8-4487F748EC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72E329-C525-C331-C0A9-97AF59119C51}"/>
              </a:ext>
            </a:extLst>
          </p:cNvPr>
          <p:cNvSpPr>
            <a:spLocks noGrp="1"/>
          </p:cNvSpPr>
          <p:nvPr>
            <p:ph type="sldNum" sz="quarter" idx="10"/>
          </p:nvPr>
        </p:nvSpPr>
        <p:spPr/>
        <p:txBody>
          <a:bodyPr/>
          <a:lstStyle/>
          <a:p>
            <a:fld id="{C30E2C18-9117-4FE7-8F13-6209C3B48EF9}" type="slidenum">
              <a:rPr lang="en-US" smtClean="0"/>
              <a:t>16</a:t>
            </a:fld>
            <a:endParaRPr lang="en-US" dirty="0"/>
          </a:p>
        </p:txBody>
      </p:sp>
    </p:spTree>
    <p:extLst>
      <p:ext uri="{BB962C8B-B14F-4D97-AF65-F5344CB8AC3E}">
        <p14:creationId xmlns:p14="http://schemas.microsoft.com/office/powerpoint/2010/main" val="2896854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65517-6767-2C64-90F5-828194F6D9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E4D84-1D7D-B016-D238-990844283614}"/>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3090E5C6-2CA9-0338-94F3-AB7341EDB9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1E9D25-7115-1E2D-A874-0C1D70AC0CC6}"/>
              </a:ext>
            </a:extLst>
          </p:cNvPr>
          <p:cNvSpPr>
            <a:spLocks noGrp="1"/>
          </p:cNvSpPr>
          <p:nvPr>
            <p:ph type="sldNum" sz="quarter" idx="10"/>
          </p:nvPr>
        </p:nvSpPr>
        <p:spPr/>
        <p:txBody>
          <a:bodyPr/>
          <a:lstStyle/>
          <a:p>
            <a:fld id="{C30E2C18-9117-4FE7-8F13-6209C3B48EF9}" type="slidenum">
              <a:rPr lang="en-US" smtClean="0"/>
              <a:t>17</a:t>
            </a:fld>
            <a:endParaRPr lang="en-US" dirty="0"/>
          </a:p>
        </p:txBody>
      </p:sp>
    </p:spTree>
    <p:extLst>
      <p:ext uri="{BB962C8B-B14F-4D97-AF65-F5344CB8AC3E}">
        <p14:creationId xmlns:p14="http://schemas.microsoft.com/office/powerpoint/2010/main" val="2295823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3E7A6-C0EA-6DAA-8B14-E2199E7D4B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BC6E3F-E62B-5F98-95E9-FA57E3405A4D}"/>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EE489D72-0545-A304-1B2E-55FF170453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678C32-B565-320F-DEC1-B04C25EFD13E}"/>
              </a:ext>
            </a:extLst>
          </p:cNvPr>
          <p:cNvSpPr>
            <a:spLocks noGrp="1"/>
          </p:cNvSpPr>
          <p:nvPr>
            <p:ph type="sldNum" sz="quarter" idx="10"/>
          </p:nvPr>
        </p:nvSpPr>
        <p:spPr/>
        <p:txBody>
          <a:bodyPr/>
          <a:lstStyle/>
          <a:p>
            <a:fld id="{C30E2C18-9117-4FE7-8F13-6209C3B48EF9}" type="slidenum">
              <a:rPr lang="en-US" smtClean="0"/>
              <a:t>18</a:t>
            </a:fld>
            <a:endParaRPr lang="en-US" dirty="0"/>
          </a:p>
        </p:txBody>
      </p:sp>
    </p:spTree>
    <p:extLst>
      <p:ext uri="{BB962C8B-B14F-4D97-AF65-F5344CB8AC3E}">
        <p14:creationId xmlns:p14="http://schemas.microsoft.com/office/powerpoint/2010/main" val="127948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93F6D-792C-DBFC-462A-8E68FB0AED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6CDC9-33A3-9D4C-DBEF-C337F97A2157}"/>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0E303456-C184-490D-B431-8E00B05B6A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85E5FA-FEFE-0846-5544-DB021DD96DEF}"/>
              </a:ext>
            </a:extLst>
          </p:cNvPr>
          <p:cNvSpPr>
            <a:spLocks noGrp="1"/>
          </p:cNvSpPr>
          <p:nvPr>
            <p:ph type="sldNum" sz="quarter" idx="10"/>
          </p:nvPr>
        </p:nvSpPr>
        <p:spPr/>
        <p:txBody>
          <a:bodyPr/>
          <a:lstStyle/>
          <a:p>
            <a:fld id="{C30E2C18-9117-4FE7-8F13-6209C3B48EF9}" type="slidenum">
              <a:rPr lang="en-US" smtClean="0"/>
              <a:t>19</a:t>
            </a:fld>
            <a:endParaRPr lang="en-US" dirty="0"/>
          </a:p>
        </p:txBody>
      </p:sp>
    </p:spTree>
    <p:extLst>
      <p:ext uri="{BB962C8B-B14F-4D97-AF65-F5344CB8AC3E}">
        <p14:creationId xmlns:p14="http://schemas.microsoft.com/office/powerpoint/2010/main" val="3970445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73B5D-45CB-0288-7F7E-B14C89410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24A698-49C1-BE91-2677-F57EB94FF3C3}"/>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2947189B-77E6-9C02-E5C1-26FF2EE9EB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88BC99-CD0E-370E-E4D1-4BEBB5040255}"/>
              </a:ext>
            </a:extLst>
          </p:cNvPr>
          <p:cNvSpPr>
            <a:spLocks noGrp="1"/>
          </p:cNvSpPr>
          <p:nvPr>
            <p:ph type="sldNum" sz="quarter" idx="10"/>
          </p:nvPr>
        </p:nvSpPr>
        <p:spPr/>
        <p:txBody>
          <a:bodyPr/>
          <a:lstStyle/>
          <a:p>
            <a:fld id="{C30E2C18-9117-4FE7-8F13-6209C3B48EF9}" type="slidenum">
              <a:rPr lang="en-US" smtClean="0"/>
              <a:t>20</a:t>
            </a:fld>
            <a:endParaRPr lang="en-US" dirty="0"/>
          </a:p>
        </p:txBody>
      </p:sp>
    </p:spTree>
    <p:extLst>
      <p:ext uri="{BB962C8B-B14F-4D97-AF65-F5344CB8AC3E}">
        <p14:creationId xmlns:p14="http://schemas.microsoft.com/office/powerpoint/2010/main" val="2480426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19AE2-BE6E-C412-606A-8910976854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01D71-7B89-58B0-8DAE-15CF8B77A603}"/>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9361A280-5D3E-B2F0-645D-DC00D74ED6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D32032-2B39-E3F0-C8D9-0288EB959D38}"/>
              </a:ext>
            </a:extLst>
          </p:cNvPr>
          <p:cNvSpPr>
            <a:spLocks noGrp="1"/>
          </p:cNvSpPr>
          <p:nvPr>
            <p:ph type="sldNum" sz="quarter" idx="10"/>
          </p:nvPr>
        </p:nvSpPr>
        <p:spPr/>
        <p:txBody>
          <a:bodyPr/>
          <a:lstStyle/>
          <a:p>
            <a:fld id="{C30E2C18-9117-4FE7-8F13-6209C3B48EF9}" type="slidenum">
              <a:rPr lang="en-US" smtClean="0"/>
              <a:t>21</a:t>
            </a:fld>
            <a:endParaRPr lang="en-US" dirty="0"/>
          </a:p>
        </p:txBody>
      </p:sp>
    </p:spTree>
    <p:extLst>
      <p:ext uri="{BB962C8B-B14F-4D97-AF65-F5344CB8AC3E}">
        <p14:creationId xmlns:p14="http://schemas.microsoft.com/office/powerpoint/2010/main" val="4109545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41878-2F1E-DB27-41E2-6B3F204556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CF13B-32AC-D8BC-8CC1-43F41ED7378B}"/>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B31D2F8A-FBDD-474C-332F-FD71F120D3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A361D7-52EB-BD8E-D785-058A3F2B00EF}"/>
              </a:ext>
            </a:extLst>
          </p:cNvPr>
          <p:cNvSpPr>
            <a:spLocks noGrp="1"/>
          </p:cNvSpPr>
          <p:nvPr>
            <p:ph type="sldNum" sz="quarter" idx="10"/>
          </p:nvPr>
        </p:nvSpPr>
        <p:spPr/>
        <p:txBody>
          <a:bodyPr/>
          <a:lstStyle/>
          <a:p>
            <a:fld id="{C30E2C18-9117-4FE7-8F13-6209C3B48EF9}" type="slidenum">
              <a:rPr lang="en-US" smtClean="0"/>
              <a:t>22</a:t>
            </a:fld>
            <a:endParaRPr lang="en-US" dirty="0"/>
          </a:p>
        </p:txBody>
      </p:sp>
    </p:spTree>
    <p:extLst>
      <p:ext uri="{BB962C8B-B14F-4D97-AF65-F5344CB8AC3E}">
        <p14:creationId xmlns:p14="http://schemas.microsoft.com/office/powerpoint/2010/main" val="4017631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CE642-E079-A425-87FD-D5C410EEDB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A60806-5843-7FEC-758B-A24132EDD3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1E40C2-14E8-EFA5-1B56-783F5D303A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FD8C7F-B33B-4010-72F2-FB9D59025E79}"/>
              </a:ext>
            </a:extLst>
          </p:cNvPr>
          <p:cNvSpPr>
            <a:spLocks noGrp="1"/>
          </p:cNvSpPr>
          <p:nvPr>
            <p:ph type="sldNum" sz="quarter" idx="10"/>
          </p:nvPr>
        </p:nvSpPr>
        <p:spPr/>
        <p:txBody>
          <a:bodyPr/>
          <a:lstStyle/>
          <a:p>
            <a:fld id="{C30E2C18-9117-4FE7-8F13-6209C3B48EF9}" type="slidenum">
              <a:rPr lang="en-US" smtClean="0"/>
              <a:t>8</a:t>
            </a:fld>
            <a:endParaRPr lang="en-US" dirty="0"/>
          </a:p>
        </p:txBody>
      </p:sp>
    </p:spTree>
    <p:extLst>
      <p:ext uri="{BB962C8B-B14F-4D97-AF65-F5344CB8AC3E}">
        <p14:creationId xmlns:p14="http://schemas.microsoft.com/office/powerpoint/2010/main" val="2641148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0C74D-0D70-73F6-7788-5775B97AEA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C6D8A-F0F6-02B2-C53A-247F4BC15D4C}"/>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70E5DAD3-F08F-F63F-81D1-6AFF7068AE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0F75A2-0C76-A323-1E72-0AA045A7E79B}"/>
              </a:ext>
            </a:extLst>
          </p:cNvPr>
          <p:cNvSpPr>
            <a:spLocks noGrp="1"/>
          </p:cNvSpPr>
          <p:nvPr>
            <p:ph type="sldNum" sz="quarter" idx="10"/>
          </p:nvPr>
        </p:nvSpPr>
        <p:spPr/>
        <p:txBody>
          <a:bodyPr/>
          <a:lstStyle/>
          <a:p>
            <a:fld id="{C30E2C18-9117-4FE7-8F13-6209C3B48EF9}" type="slidenum">
              <a:rPr lang="en-US" smtClean="0"/>
              <a:t>9</a:t>
            </a:fld>
            <a:endParaRPr lang="en-US" dirty="0"/>
          </a:p>
        </p:txBody>
      </p:sp>
    </p:spTree>
    <p:extLst>
      <p:ext uri="{BB962C8B-B14F-4D97-AF65-F5344CB8AC3E}">
        <p14:creationId xmlns:p14="http://schemas.microsoft.com/office/powerpoint/2010/main" val="2600837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E0543-23E4-511E-02E7-B093FEAF5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62FEC5-2BC7-00CC-4281-02507BBE1699}"/>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03B5BFB9-D20D-0378-D5E6-BF64F07EC8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5A2CD6-E7B4-7EC0-6EED-57E6C54C5C3D}"/>
              </a:ext>
            </a:extLst>
          </p:cNvPr>
          <p:cNvSpPr>
            <a:spLocks noGrp="1"/>
          </p:cNvSpPr>
          <p:nvPr>
            <p:ph type="sldNum" sz="quarter" idx="10"/>
          </p:nvPr>
        </p:nvSpPr>
        <p:spPr/>
        <p:txBody>
          <a:bodyPr/>
          <a:lstStyle/>
          <a:p>
            <a:fld id="{C30E2C18-9117-4FE7-8F13-6209C3B48EF9}" type="slidenum">
              <a:rPr lang="en-US" smtClean="0"/>
              <a:t>10</a:t>
            </a:fld>
            <a:endParaRPr lang="en-US" dirty="0"/>
          </a:p>
        </p:txBody>
      </p:sp>
    </p:spTree>
    <p:extLst>
      <p:ext uri="{BB962C8B-B14F-4D97-AF65-F5344CB8AC3E}">
        <p14:creationId xmlns:p14="http://schemas.microsoft.com/office/powerpoint/2010/main" val="4223822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7739C-7B00-EDCA-9E98-E54C9CE93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A3BE28-914D-BB15-C1AA-A5AE65FA39FE}"/>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D3BDD4B2-2C02-7E95-2A59-D4E5E3964D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7DA2B2-A0D8-BB51-C1AE-9A764EE35C24}"/>
              </a:ext>
            </a:extLst>
          </p:cNvPr>
          <p:cNvSpPr>
            <a:spLocks noGrp="1"/>
          </p:cNvSpPr>
          <p:nvPr>
            <p:ph type="sldNum" sz="quarter" idx="10"/>
          </p:nvPr>
        </p:nvSpPr>
        <p:spPr/>
        <p:txBody>
          <a:bodyPr/>
          <a:lstStyle/>
          <a:p>
            <a:fld id="{C30E2C18-9117-4FE7-8F13-6209C3B48EF9}" type="slidenum">
              <a:rPr lang="en-US" smtClean="0"/>
              <a:t>11</a:t>
            </a:fld>
            <a:endParaRPr lang="en-US" dirty="0"/>
          </a:p>
        </p:txBody>
      </p:sp>
    </p:spTree>
    <p:extLst>
      <p:ext uri="{BB962C8B-B14F-4D97-AF65-F5344CB8AC3E}">
        <p14:creationId xmlns:p14="http://schemas.microsoft.com/office/powerpoint/2010/main" val="4233356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AE987-727B-8F58-2154-8BC024CB09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C3E94A-9E6B-928A-3825-BFBF5330C2F0}"/>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F35BC1AB-26C9-54D7-1090-DC2C15B436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1C65B8-BB86-6AC8-E361-7C607E4E7FB2}"/>
              </a:ext>
            </a:extLst>
          </p:cNvPr>
          <p:cNvSpPr>
            <a:spLocks noGrp="1"/>
          </p:cNvSpPr>
          <p:nvPr>
            <p:ph type="sldNum" sz="quarter" idx="10"/>
          </p:nvPr>
        </p:nvSpPr>
        <p:spPr/>
        <p:txBody>
          <a:bodyPr/>
          <a:lstStyle/>
          <a:p>
            <a:fld id="{C30E2C18-9117-4FE7-8F13-6209C3B48EF9}" type="slidenum">
              <a:rPr lang="en-US" smtClean="0"/>
              <a:t>12</a:t>
            </a:fld>
            <a:endParaRPr lang="en-US" dirty="0"/>
          </a:p>
        </p:txBody>
      </p:sp>
    </p:spTree>
    <p:extLst>
      <p:ext uri="{BB962C8B-B14F-4D97-AF65-F5344CB8AC3E}">
        <p14:creationId xmlns:p14="http://schemas.microsoft.com/office/powerpoint/2010/main" val="550151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6A2E5-33B2-E29C-B6E3-D84CF3829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06FF76-B717-2321-2B96-DF518BE6FEA9}"/>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66A44E0C-D429-B707-70BD-B46F764A3F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6AAA56-9F06-D592-1AF8-4FE93FCBA8A8}"/>
              </a:ext>
            </a:extLst>
          </p:cNvPr>
          <p:cNvSpPr>
            <a:spLocks noGrp="1"/>
          </p:cNvSpPr>
          <p:nvPr>
            <p:ph type="sldNum" sz="quarter" idx="10"/>
          </p:nvPr>
        </p:nvSpPr>
        <p:spPr/>
        <p:txBody>
          <a:bodyPr/>
          <a:lstStyle/>
          <a:p>
            <a:fld id="{C30E2C18-9117-4FE7-8F13-6209C3B48EF9}" type="slidenum">
              <a:rPr lang="en-US" smtClean="0"/>
              <a:t>13</a:t>
            </a:fld>
            <a:endParaRPr lang="en-US" dirty="0"/>
          </a:p>
        </p:txBody>
      </p:sp>
    </p:spTree>
    <p:extLst>
      <p:ext uri="{BB962C8B-B14F-4D97-AF65-F5344CB8AC3E}">
        <p14:creationId xmlns:p14="http://schemas.microsoft.com/office/powerpoint/2010/main" val="960757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92BD2-A73D-1E79-45BC-2E0F9977BE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317E2-9ED0-18EF-E116-997AE8E66100}"/>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D22AFE4E-4346-D864-AF10-8DDCE9A6D1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E78EC3-884A-A2B1-073B-6FE3577F7DB7}"/>
              </a:ext>
            </a:extLst>
          </p:cNvPr>
          <p:cNvSpPr>
            <a:spLocks noGrp="1"/>
          </p:cNvSpPr>
          <p:nvPr>
            <p:ph type="sldNum" sz="quarter" idx="10"/>
          </p:nvPr>
        </p:nvSpPr>
        <p:spPr/>
        <p:txBody>
          <a:bodyPr/>
          <a:lstStyle/>
          <a:p>
            <a:fld id="{C30E2C18-9117-4FE7-8F13-6209C3B48EF9}" type="slidenum">
              <a:rPr lang="en-US" smtClean="0"/>
              <a:t>14</a:t>
            </a:fld>
            <a:endParaRPr lang="en-US" dirty="0"/>
          </a:p>
        </p:txBody>
      </p:sp>
    </p:spTree>
    <p:extLst>
      <p:ext uri="{BB962C8B-B14F-4D97-AF65-F5344CB8AC3E}">
        <p14:creationId xmlns:p14="http://schemas.microsoft.com/office/powerpoint/2010/main" val="1883430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3891D-C7A5-7525-036A-D156E568D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4639DB-F631-9C7C-F989-3118014B4F45}"/>
              </a:ext>
            </a:extLst>
          </p:cNvPr>
          <p:cNvSpPr>
            <a:spLocks noGrp="1" noRot="1" noChangeAspect="1"/>
          </p:cNvSpPr>
          <p:nvPr>
            <p:ph type="sldImg"/>
          </p:nvPr>
        </p:nvSpPr>
        <p:spPr>
          <a:xfrm>
            <a:off x="1419225" y="1163638"/>
            <a:ext cx="4187825" cy="3141662"/>
          </a:xfrm>
        </p:spPr>
      </p:sp>
      <p:sp>
        <p:nvSpPr>
          <p:cNvPr id="3" name="Notes Placeholder 2">
            <a:extLst>
              <a:ext uri="{FF2B5EF4-FFF2-40B4-BE49-F238E27FC236}">
                <a16:creationId xmlns:a16="http://schemas.microsoft.com/office/drawing/2014/main" id="{1BBC160F-2655-BCF2-B505-EB59FE4F90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20393D-D9C1-46FF-479A-33F436B364BF}"/>
              </a:ext>
            </a:extLst>
          </p:cNvPr>
          <p:cNvSpPr>
            <a:spLocks noGrp="1"/>
          </p:cNvSpPr>
          <p:nvPr>
            <p:ph type="sldNum" sz="quarter" idx="10"/>
          </p:nvPr>
        </p:nvSpPr>
        <p:spPr/>
        <p:txBody>
          <a:bodyPr/>
          <a:lstStyle/>
          <a:p>
            <a:fld id="{C30E2C18-9117-4FE7-8F13-6209C3B48EF9}" type="slidenum">
              <a:rPr lang="en-US" smtClean="0"/>
              <a:t>15</a:t>
            </a:fld>
            <a:endParaRPr lang="en-US" dirty="0"/>
          </a:p>
        </p:txBody>
      </p:sp>
    </p:spTree>
    <p:extLst>
      <p:ext uri="{BB962C8B-B14F-4D97-AF65-F5344CB8AC3E}">
        <p14:creationId xmlns:p14="http://schemas.microsoft.com/office/powerpoint/2010/main" val="1793001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1" cy="1752600"/>
          </a:xfrm>
        </p:spPr>
        <p:txBody>
          <a:bodyPr/>
          <a:lstStyle>
            <a:lvl1pPr marL="0" indent="0" algn="ctr">
              <a:buNone/>
              <a:defRPr>
                <a:solidFill>
                  <a:schemeClr val="tx1">
                    <a:tint val="75000"/>
                  </a:schemeClr>
                </a:solidFill>
              </a:defRPr>
            </a:lvl1pPr>
            <a:lvl2pPr marL="457135" indent="0" algn="ctr">
              <a:buNone/>
              <a:defRPr>
                <a:solidFill>
                  <a:schemeClr val="tx1">
                    <a:tint val="75000"/>
                  </a:schemeClr>
                </a:solidFill>
              </a:defRPr>
            </a:lvl2pPr>
            <a:lvl3pPr marL="914269" indent="0" algn="ctr">
              <a:buNone/>
              <a:defRPr>
                <a:solidFill>
                  <a:schemeClr val="tx1">
                    <a:tint val="75000"/>
                  </a:schemeClr>
                </a:solidFill>
              </a:defRPr>
            </a:lvl3pPr>
            <a:lvl4pPr marL="1371404" indent="0" algn="ctr">
              <a:buNone/>
              <a:defRPr>
                <a:solidFill>
                  <a:schemeClr val="tx1">
                    <a:tint val="75000"/>
                  </a:schemeClr>
                </a:solidFill>
              </a:defRPr>
            </a:lvl4pPr>
            <a:lvl5pPr marL="1828539" indent="0" algn="ctr">
              <a:buNone/>
              <a:defRPr>
                <a:solidFill>
                  <a:schemeClr val="tx1">
                    <a:tint val="75000"/>
                  </a:schemeClr>
                </a:solidFill>
              </a:defRPr>
            </a:lvl5pPr>
            <a:lvl6pPr marL="2285674" indent="0" algn="ctr">
              <a:buNone/>
              <a:defRPr>
                <a:solidFill>
                  <a:schemeClr val="tx1">
                    <a:tint val="75000"/>
                  </a:schemeClr>
                </a:solidFill>
              </a:defRPr>
            </a:lvl6pPr>
            <a:lvl7pPr marL="2742809" indent="0" algn="ctr">
              <a:buNone/>
              <a:defRPr>
                <a:solidFill>
                  <a:schemeClr val="tx1">
                    <a:tint val="75000"/>
                  </a:schemeClr>
                </a:solidFill>
              </a:defRPr>
            </a:lvl7pPr>
            <a:lvl8pPr marL="3199944" indent="0" algn="ctr">
              <a:buNone/>
              <a:defRPr>
                <a:solidFill>
                  <a:schemeClr val="tx1">
                    <a:tint val="75000"/>
                  </a:schemeClr>
                </a:solidFill>
              </a:defRPr>
            </a:lvl8pPr>
            <a:lvl9pPr marL="36570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E09DEF0-235F-4FB6-987F-C071B5A2C4A1}"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M/E Reference 220071.00</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287156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8B0C3D-D7BD-42A0-AD31-359FA49759CD}"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M/E Reference 220071.00</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103091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1"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28B554-4A2A-4335-96B1-C4B4DB411803}"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M/E Reference 220071.00</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165589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CC88F2-23DB-4BA3-95E1-6DE99FBB6F0F}"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M/E Reference 220071.00</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98680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4"/>
            <a:ext cx="7772400" cy="1500187"/>
          </a:xfrm>
        </p:spPr>
        <p:txBody>
          <a:bodyPr anchor="b"/>
          <a:lstStyle>
            <a:lvl1pPr marL="0" indent="0">
              <a:buNone/>
              <a:defRPr sz="2000">
                <a:solidFill>
                  <a:schemeClr val="tx1">
                    <a:tint val="75000"/>
                  </a:schemeClr>
                </a:solidFill>
              </a:defRPr>
            </a:lvl1pPr>
            <a:lvl2pPr marL="457135" indent="0">
              <a:buNone/>
              <a:defRPr sz="1800">
                <a:solidFill>
                  <a:schemeClr val="tx1">
                    <a:tint val="75000"/>
                  </a:schemeClr>
                </a:solidFill>
              </a:defRPr>
            </a:lvl2pPr>
            <a:lvl3pPr marL="914269" indent="0">
              <a:buNone/>
              <a:defRPr sz="1600">
                <a:solidFill>
                  <a:schemeClr val="tx1">
                    <a:tint val="75000"/>
                  </a:schemeClr>
                </a:solidFill>
              </a:defRPr>
            </a:lvl3pPr>
            <a:lvl4pPr marL="1371404" indent="0">
              <a:buNone/>
              <a:defRPr sz="1400">
                <a:solidFill>
                  <a:schemeClr val="tx1">
                    <a:tint val="75000"/>
                  </a:schemeClr>
                </a:solidFill>
              </a:defRPr>
            </a:lvl4pPr>
            <a:lvl5pPr marL="1828539" indent="0">
              <a:buNone/>
              <a:defRPr sz="1400">
                <a:solidFill>
                  <a:schemeClr val="tx1">
                    <a:tint val="75000"/>
                  </a:schemeClr>
                </a:solidFill>
              </a:defRPr>
            </a:lvl5pPr>
            <a:lvl6pPr marL="2285674" indent="0">
              <a:buNone/>
              <a:defRPr sz="1400">
                <a:solidFill>
                  <a:schemeClr val="tx1">
                    <a:tint val="75000"/>
                  </a:schemeClr>
                </a:solidFill>
              </a:defRPr>
            </a:lvl6pPr>
            <a:lvl7pPr marL="2742809" indent="0">
              <a:buNone/>
              <a:defRPr sz="1400">
                <a:solidFill>
                  <a:schemeClr val="tx1">
                    <a:tint val="75000"/>
                  </a:schemeClr>
                </a:solidFill>
              </a:defRPr>
            </a:lvl7pPr>
            <a:lvl8pPr marL="3199944" indent="0">
              <a:buNone/>
              <a:defRPr sz="1400">
                <a:solidFill>
                  <a:schemeClr val="tx1">
                    <a:tint val="75000"/>
                  </a:schemeClr>
                </a:solidFill>
              </a:defRPr>
            </a:lvl8pPr>
            <a:lvl9pPr marL="365707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FA7568-94CB-4DEB-9EB3-08933481879B}"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M/E Reference 220071.00</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548874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2"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42F306-FA8F-4F1C-AB3F-3FBC6A5B724F}" type="datetime1">
              <a:rPr lang="en-US" smtClean="0"/>
              <a:t>7/8/2026</a:t>
            </a:fld>
            <a:endParaRPr lang="en-US" dirty="0"/>
          </a:p>
        </p:txBody>
      </p:sp>
      <p:sp>
        <p:nvSpPr>
          <p:cNvPr id="6" name="Footer Placeholder 5"/>
          <p:cNvSpPr>
            <a:spLocks noGrp="1"/>
          </p:cNvSpPr>
          <p:nvPr>
            <p:ph type="ftr" sz="quarter" idx="11"/>
          </p:nvPr>
        </p:nvSpPr>
        <p:spPr/>
        <p:txBody>
          <a:bodyPr/>
          <a:lstStyle/>
          <a:p>
            <a:r>
              <a:rPr lang="en-US" dirty="0"/>
              <a:t>M/E Reference 220071.00</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022721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4"/>
            <a:ext cx="4040189" cy="639762"/>
          </a:xfrm>
        </p:spPr>
        <p:txBody>
          <a:bodyPr anchor="b"/>
          <a:lstStyle>
            <a:lvl1pPr marL="0" indent="0">
              <a:buNone/>
              <a:defRPr sz="2400" b="1"/>
            </a:lvl1pPr>
            <a:lvl2pPr marL="457135" indent="0">
              <a:buNone/>
              <a:defRPr sz="2000" b="1"/>
            </a:lvl2pPr>
            <a:lvl3pPr marL="914269" indent="0">
              <a:buNone/>
              <a:defRPr sz="1800" b="1"/>
            </a:lvl3pPr>
            <a:lvl4pPr marL="1371404" indent="0">
              <a:buNone/>
              <a:defRPr sz="1600" b="1"/>
            </a:lvl4pPr>
            <a:lvl5pPr marL="1828539" indent="0">
              <a:buNone/>
              <a:defRPr sz="1600" b="1"/>
            </a:lvl5pPr>
            <a:lvl6pPr marL="2285674" indent="0">
              <a:buNone/>
              <a:defRPr sz="1600" b="1"/>
            </a:lvl6pPr>
            <a:lvl7pPr marL="2742809" indent="0">
              <a:buNone/>
              <a:defRPr sz="1600" b="1"/>
            </a:lvl7pPr>
            <a:lvl8pPr marL="3199944" indent="0">
              <a:buNone/>
              <a:defRPr sz="1600" b="1"/>
            </a:lvl8pPr>
            <a:lvl9pPr marL="365707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4"/>
            <a:ext cx="4041775" cy="639762"/>
          </a:xfrm>
        </p:spPr>
        <p:txBody>
          <a:bodyPr anchor="b"/>
          <a:lstStyle>
            <a:lvl1pPr marL="0" indent="0">
              <a:buNone/>
              <a:defRPr sz="2400" b="1"/>
            </a:lvl1pPr>
            <a:lvl2pPr marL="457135" indent="0">
              <a:buNone/>
              <a:defRPr sz="2000" b="1"/>
            </a:lvl2pPr>
            <a:lvl3pPr marL="914269" indent="0">
              <a:buNone/>
              <a:defRPr sz="1800" b="1"/>
            </a:lvl3pPr>
            <a:lvl4pPr marL="1371404" indent="0">
              <a:buNone/>
              <a:defRPr sz="1600" b="1"/>
            </a:lvl4pPr>
            <a:lvl5pPr marL="1828539" indent="0">
              <a:buNone/>
              <a:defRPr sz="1600" b="1"/>
            </a:lvl5pPr>
            <a:lvl6pPr marL="2285674" indent="0">
              <a:buNone/>
              <a:defRPr sz="1600" b="1"/>
            </a:lvl6pPr>
            <a:lvl7pPr marL="2742809" indent="0">
              <a:buNone/>
              <a:defRPr sz="1600" b="1"/>
            </a:lvl7pPr>
            <a:lvl8pPr marL="3199944" indent="0">
              <a:buNone/>
              <a:defRPr sz="1600" b="1"/>
            </a:lvl8pPr>
            <a:lvl9pPr marL="365707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ECC0E41-8FE9-4452-A1C7-0144D2B071C0}" type="datetime1">
              <a:rPr lang="en-US" smtClean="0"/>
              <a:t>7/8/2026</a:t>
            </a:fld>
            <a:endParaRPr lang="en-US" dirty="0"/>
          </a:p>
        </p:txBody>
      </p:sp>
      <p:sp>
        <p:nvSpPr>
          <p:cNvPr id="8" name="Footer Placeholder 7"/>
          <p:cNvSpPr>
            <a:spLocks noGrp="1"/>
          </p:cNvSpPr>
          <p:nvPr>
            <p:ph type="ftr" sz="quarter" idx="11"/>
          </p:nvPr>
        </p:nvSpPr>
        <p:spPr/>
        <p:txBody>
          <a:bodyPr/>
          <a:lstStyle/>
          <a:p>
            <a:r>
              <a:rPr lang="en-US" dirty="0"/>
              <a:t>M/E Reference 220071.00</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252351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B8E843-D90D-497C-864D-D09DABAD10CB}" type="datetime1">
              <a:rPr lang="en-US" smtClean="0"/>
              <a:t>7/8/2026</a:t>
            </a:fld>
            <a:endParaRPr lang="en-US" dirty="0"/>
          </a:p>
        </p:txBody>
      </p:sp>
      <p:sp>
        <p:nvSpPr>
          <p:cNvPr id="4" name="Footer Placeholder 3"/>
          <p:cNvSpPr>
            <a:spLocks noGrp="1"/>
          </p:cNvSpPr>
          <p:nvPr>
            <p:ph type="ftr" sz="quarter" idx="11"/>
          </p:nvPr>
        </p:nvSpPr>
        <p:spPr/>
        <p:txBody>
          <a:bodyPr/>
          <a:lstStyle/>
          <a:p>
            <a:r>
              <a:rPr lang="en-US" dirty="0"/>
              <a:t>M/E Reference 220071.00</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517962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4D67D2-FD18-4A84-B1C7-EC852017F930}" type="datetime1">
              <a:rPr lang="en-US" smtClean="0"/>
              <a:t>7/8/2026</a:t>
            </a:fld>
            <a:endParaRPr lang="en-US" dirty="0"/>
          </a:p>
        </p:txBody>
      </p:sp>
      <p:sp>
        <p:nvSpPr>
          <p:cNvPr id="3" name="Footer Placeholder 2"/>
          <p:cNvSpPr>
            <a:spLocks noGrp="1"/>
          </p:cNvSpPr>
          <p:nvPr>
            <p:ph type="ftr" sz="quarter" idx="11"/>
          </p:nvPr>
        </p:nvSpPr>
        <p:spPr/>
        <p:txBody>
          <a:bodyPr/>
          <a:lstStyle/>
          <a:p>
            <a:r>
              <a:rPr lang="en-US" dirty="0"/>
              <a:t>M/E Reference 220071.00</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44962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2"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1"/>
            <a:ext cx="3008314" cy="4691063"/>
          </a:xfrm>
        </p:spPr>
        <p:txBody>
          <a:bodyPr/>
          <a:lstStyle>
            <a:lvl1pPr marL="0" indent="0">
              <a:buNone/>
              <a:defRPr sz="1400"/>
            </a:lvl1pPr>
            <a:lvl2pPr marL="457135" indent="0">
              <a:buNone/>
              <a:defRPr sz="1200"/>
            </a:lvl2pPr>
            <a:lvl3pPr marL="914269" indent="0">
              <a:buNone/>
              <a:defRPr sz="1000"/>
            </a:lvl3pPr>
            <a:lvl4pPr marL="1371404" indent="0">
              <a:buNone/>
              <a:defRPr sz="900"/>
            </a:lvl4pPr>
            <a:lvl5pPr marL="1828539" indent="0">
              <a:buNone/>
              <a:defRPr sz="900"/>
            </a:lvl5pPr>
            <a:lvl6pPr marL="2285674" indent="0">
              <a:buNone/>
              <a:defRPr sz="900"/>
            </a:lvl6pPr>
            <a:lvl7pPr marL="2742809" indent="0">
              <a:buNone/>
              <a:defRPr sz="900"/>
            </a:lvl7pPr>
            <a:lvl8pPr marL="3199944" indent="0">
              <a:buNone/>
              <a:defRPr sz="900"/>
            </a:lvl8pPr>
            <a:lvl9pPr marL="365707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8C3AFC-1F9C-4BCB-A9D6-2DFCED23AD9F}" type="datetime1">
              <a:rPr lang="en-US" smtClean="0"/>
              <a:t>7/8/2026</a:t>
            </a:fld>
            <a:endParaRPr lang="en-US" dirty="0"/>
          </a:p>
        </p:txBody>
      </p:sp>
      <p:sp>
        <p:nvSpPr>
          <p:cNvPr id="6" name="Footer Placeholder 5"/>
          <p:cNvSpPr>
            <a:spLocks noGrp="1"/>
          </p:cNvSpPr>
          <p:nvPr>
            <p:ph type="ftr" sz="quarter" idx="11"/>
          </p:nvPr>
        </p:nvSpPr>
        <p:spPr/>
        <p:txBody>
          <a:bodyPr/>
          <a:lstStyle/>
          <a:p>
            <a:r>
              <a:rPr lang="en-US" dirty="0"/>
              <a:t>M/E Reference 220071.00</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52736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9" y="612775"/>
            <a:ext cx="5486400" cy="4114800"/>
          </a:xfrm>
        </p:spPr>
        <p:txBody>
          <a:bodyPr/>
          <a:lstStyle>
            <a:lvl1pPr marL="0" indent="0">
              <a:buNone/>
              <a:defRPr sz="3200"/>
            </a:lvl1pPr>
            <a:lvl2pPr marL="457135" indent="0">
              <a:buNone/>
              <a:defRPr sz="2800"/>
            </a:lvl2pPr>
            <a:lvl3pPr marL="914269" indent="0">
              <a:buNone/>
              <a:defRPr sz="2400"/>
            </a:lvl3pPr>
            <a:lvl4pPr marL="1371404" indent="0">
              <a:buNone/>
              <a:defRPr sz="2000"/>
            </a:lvl4pPr>
            <a:lvl5pPr marL="1828539" indent="0">
              <a:buNone/>
              <a:defRPr sz="2000"/>
            </a:lvl5pPr>
            <a:lvl6pPr marL="2285674" indent="0">
              <a:buNone/>
              <a:defRPr sz="2000"/>
            </a:lvl6pPr>
            <a:lvl7pPr marL="2742809" indent="0">
              <a:buNone/>
              <a:defRPr sz="2000"/>
            </a:lvl7pPr>
            <a:lvl8pPr marL="3199944" indent="0">
              <a:buNone/>
              <a:defRPr sz="2000"/>
            </a:lvl8pPr>
            <a:lvl9pPr marL="3657078" indent="0">
              <a:buNone/>
              <a:defRPr sz="2000"/>
            </a:lvl9pPr>
          </a:lstStyle>
          <a:p>
            <a:endParaRPr lang="en-US" dirty="0"/>
          </a:p>
        </p:txBody>
      </p:sp>
      <p:sp>
        <p:nvSpPr>
          <p:cNvPr id="4" name="Text Placeholder 3"/>
          <p:cNvSpPr>
            <a:spLocks noGrp="1"/>
          </p:cNvSpPr>
          <p:nvPr>
            <p:ph type="body" sz="half" idx="2"/>
          </p:nvPr>
        </p:nvSpPr>
        <p:spPr>
          <a:xfrm>
            <a:off x="1792289" y="5367339"/>
            <a:ext cx="5486400" cy="804862"/>
          </a:xfrm>
        </p:spPr>
        <p:txBody>
          <a:bodyPr/>
          <a:lstStyle>
            <a:lvl1pPr marL="0" indent="0">
              <a:buNone/>
              <a:defRPr sz="1400"/>
            </a:lvl1pPr>
            <a:lvl2pPr marL="457135" indent="0">
              <a:buNone/>
              <a:defRPr sz="1200"/>
            </a:lvl2pPr>
            <a:lvl3pPr marL="914269" indent="0">
              <a:buNone/>
              <a:defRPr sz="1000"/>
            </a:lvl3pPr>
            <a:lvl4pPr marL="1371404" indent="0">
              <a:buNone/>
              <a:defRPr sz="900"/>
            </a:lvl4pPr>
            <a:lvl5pPr marL="1828539" indent="0">
              <a:buNone/>
              <a:defRPr sz="900"/>
            </a:lvl5pPr>
            <a:lvl6pPr marL="2285674" indent="0">
              <a:buNone/>
              <a:defRPr sz="900"/>
            </a:lvl6pPr>
            <a:lvl7pPr marL="2742809" indent="0">
              <a:buNone/>
              <a:defRPr sz="900"/>
            </a:lvl7pPr>
            <a:lvl8pPr marL="3199944" indent="0">
              <a:buNone/>
              <a:defRPr sz="900"/>
            </a:lvl8pPr>
            <a:lvl9pPr marL="365707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A973C6-B570-4DCB-852F-27B05F745D50}" type="datetime1">
              <a:rPr lang="en-US" smtClean="0"/>
              <a:t>7/8/2026</a:t>
            </a:fld>
            <a:endParaRPr lang="en-US" dirty="0"/>
          </a:p>
        </p:txBody>
      </p:sp>
      <p:sp>
        <p:nvSpPr>
          <p:cNvPr id="6" name="Footer Placeholder 5"/>
          <p:cNvSpPr>
            <a:spLocks noGrp="1"/>
          </p:cNvSpPr>
          <p:nvPr>
            <p:ph type="ftr" sz="quarter" idx="11"/>
          </p:nvPr>
        </p:nvSpPr>
        <p:spPr/>
        <p:txBody>
          <a:bodyPr/>
          <a:lstStyle/>
          <a:p>
            <a:r>
              <a:rPr lang="en-US" dirty="0"/>
              <a:t>M/E Reference 220071.00</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41744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1" cy="1143000"/>
          </a:xfrm>
          <a:prstGeom prst="rect">
            <a:avLst/>
          </a:prstGeom>
        </p:spPr>
        <p:txBody>
          <a:bodyPr vert="horz" lIns="91427" tIns="45713" rIns="91427" bIns="45713"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1" cy="4525963"/>
          </a:xfrm>
          <a:prstGeom prst="rect">
            <a:avLst/>
          </a:prstGeom>
        </p:spPr>
        <p:txBody>
          <a:bodyPr vert="horz" lIns="91427" tIns="45713" rIns="91427" bIns="4571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1"/>
            <a:ext cx="2133600" cy="365125"/>
          </a:xfrm>
          <a:prstGeom prst="rect">
            <a:avLst/>
          </a:prstGeom>
        </p:spPr>
        <p:txBody>
          <a:bodyPr vert="horz" lIns="91427" tIns="45713" rIns="91427" bIns="45713" rtlCol="0" anchor="ctr"/>
          <a:lstStyle>
            <a:lvl1pPr algn="l">
              <a:defRPr sz="1200">
                <a:solidFill>
                  <a:schemeClr val="tx1">
                    <a:tint val="75000"/>
                  </a:schemeClr>
                </a:solidFill>
              </a:defRPr>
            </a:lvl1pPr>
          </a:lstStyle>
          <a:p>
            <a:fld id="{FE673140-6BBC-4223-8DB1-BBB7A8F99FC8}" type="datetime1">
              <a:rPr lang="en-US" smtClean="0"/>
              <a:t>7/8/2026</a:t>
            </a:fld>
            <a:endParaRPr lang="en-US" dirty="0"/>
          </a:p>
        </p:txBody>
      </p:sp>
      <p:sp>
        <p:nvSpPr>
          <p:cNvPr id="5" name="Footer Placeholder 4"/>
          <p:cNvSpPr>
            <a:spLocks noGrp="1"/>
          </p:cNvSpPr>
          <p:nvPr>
            <p:ph type="ftr" sz="quarter" idx="3"/>
          </p:nvPr>
        </p:nvSpPr>
        <p:spPr>
          <a:xfrm>
            <a:off x="3124200" y="6356351"/>
            <a:ext cx="2895601" cy="365125"/>
          </a:xfrm>
          <a:prstGeom prst="rect">
            <a:avLst/>
          </a:prstGeom>
        </p:spPr>
        <p:txBody>
          <a:bodyPr vert="horz" lIns="91427" tIns="45713" rIns="91427" bIns="45713" rtlCol="0" anchor="ctr"/>
          <a:lstStyle>
            <a:lvl1pPr algn="ctr">
              <a:defRPr sz="1200">
                <a:solidFill>
                  <a:schemeClr val="tx1">
                    <a:tint val="75000"/>
                  </a:schemeClr>
                </a:solidFill>
              </a:defRPr>
            </a:lvl1pPr>
          </a:lstStyle>
          <a:p>
            <a:r>
              <a:rPr lang="en-US" dirty="0"/>
              <a:t>M/E Reference 220071.00</a:t>
            </a: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7" tIns="45713" rIns="91427" bIns="45713"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46287824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dt="0"/>
  <p:txStyles>
    <p:titleStyle>
      <a:lvl1pPr algn="ctr" defTabSz="914269" rtl="0" eaLnBrk="1" latinLnBrk="0" hangingPunct="1">
        <a:spcBef>
          <a:spcPct val="0"/>
        </a:spcBef>
        <a:buNone/>
        <a:defRPr sz="4400" kern="1200">
          <a:solidFill>
            <a:schemeClr val="tx1"/>
          </a:solidFill>
          <a:latin typeface="+mj-lt"/>
          <a:ea typeface="+mj-ea"/>
          <a:cs typeface="+mj-cs"/>
        </a:defRPr>
      </a:lvl1pPr>
    </p:titleStyle>
    <p:bodyStyle>
      <a:lvl1pPr marL="342851" indent="-342851" algn="l" defTabSz="914269"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44" indent="-285709" algn="l" defTabSz="91426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37" indent="-228567" algn="l" defTabSz="91426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71" indent="-228567" algn="l" defTabSz="9142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06" indent="-228567" algn="l" defTabSz="9142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41" indent="-228567" algn="l" defTabSz="9142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76" indent="-228567" algn="l" defTabSz="9142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11" indent="-228567" algn="l" defTabSz="9142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646" indent="-228567" algn="l" defTabSz="9142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69" rtl="0" eaLnBrk="1" latinLnBrk="0" hangingPunct="1">
        <a:defRPr sz="1800" kern="1200">
          <a:solidFill>
            <a:schemeClr val="tx1"/>
          </a:solidFill>
          <a:latin typeface="+mn-lt"/>
          <a:ea typeface="+mn-ea"/>
          <a:cs typeface="+mn-cs"/>
        </a:defRPr>
      </a:lvl1pPr>
      <a:lvl2pPr marL="457135" algn="l" defTabSz="914269" rtl="0" eaLnBrk="1" latinLnBrk="0" hangingPunct="1">
        <a:defRPr sz="1800" kern="1200">
          <a:solidFill>
            <a:schemeClr val="tx1"/>
          </a:solidFill>
          <a:latin typeface="+mn-lt"/>
          <a:ea typeface="+mn-ea"/>
          <a:cs typeface="+mn-cs"/>
        </a:defRPr>
      </a:lvl2pPr>
      <a:lvl3pPr marL="914269" algn="l" defTabSz="914269" rtl="0" eaLnBrk="1" latinLnBrk="0" hangingPunct="1">
        <a:defRPr sz="1800" kern="1200">
          <a:solidFill>
            <a:schemeClr val="tx1"/>
          </a:solidFill>
          <a:latin typeface="+mn-lt"/>
          <a:ea typeface="+mn-ea"/>
          <a:cs typeface="+mn-cs"/>
        </a:defRPr>
      </a:lvl3pPr>
      <a:lvl4pPr marL="1371404" algn="l" defTabSz="914269" rtl="0" eaLnBrk="1" latinLnBrk="0" hangingPunct="1">
        <a:defRPr sz="1800" kern="1200">
          <a:solidFill>
            <a:schemeClr val="tx1"/>
          </a:solidFill>
          <a:latin typeface="+mn-lt"/>
          <a:ea typeface="+mn-ea"/>
          <a:cs typeface="+mn-cs"/>
        </a:defRPr>
      </a:lvl4pPr>
      <a:lvl5pPr marL="1828539" algn="l" defTabSz="914269" rtl="0" eaLnBrk="1" latinLnBrk="0" hangingPunct="1">
        <a:defRPr sz="1800" kern="1200">
          <a:solidFill>
            <a:schemeClr val="tx1"/>
          </a:solidFill>
          <a:latin typeface="+mn-lt"/>
          <a:ea typeface="+mn-ea"/>
          <a:cs typeface="+mn-cs"/>
        </a:defRPr>
      </a:lvl5pPr>
      <a:lvl6pPr marL="2285674" algn="l" defTabSz="914269" rtl="0" eaLnBrk="1" latinLnBrk="0" hangingPunct="1">
        <a:defRPr sz="1800" kern="1200">
          <a:solidFill>
            <a:schemeClr val="tx1"/>
          </a:solidFill>
          <a:latin typeface="+mn-lt"/>
          <a:ea typeface="+mn-ea"/>
          <a:cs typeface="+mn-cs"/>
        </a:defRPr>
      </a:lvl6pPr>
      <a:lvl7pPr marL="2742809" algn="l" defTabSz="914269" rtl="0" eaLnBrk="1" latinLnBrk="0" hangingPunct="1">
        <a:defRPr sz="1800" kern="1200">
          <a:solidFill>
            <a:schemeClr val="tx1"/>
          </a:solidFill>
          <a:latin typeface="+mn-lt"/>
          <a:ea typeface="+mn-ea"/>
          <a:cs typeface="+mn-cs"/>
        </a:defRPr>
      </a:lvl7pPr>
      <a:lvl8pPr marL="3199944" algn="l" defTabSz="914269" rtl="0" eaLnBrk="1" latinLnBrk="0" hangingPunct="1">
        <a:defRPr sz="1800" kern="1200">
          <a:solidFill>
            <a:schemeClr val="tx1"/>
          </a:solidFill>
          <a:latin typeface="+mn-lt"/>
          <a:ea typeface="+mn-ea"/>
          <a:cs typeface="+mn-cs"/>
        </a:defRPr>
      </a:lvl8pPr>
      <a:lvl9pPr marL="3657078" algn="l" defTabSz="9142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0.png"/><Relationship Id="rId4" Type="http://schemas.openxmlformats.org/officeDocument/2006/relationships/image" Target="../media/image1.emf"/></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1.png"/><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2.png"/><Relationship Id="rId4" Type="http://schemas.openxmlformats.org/officeDocument/2006/relationships/image" Target="../media/image1.emf"/></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33.png"/><Relationship Id="rId4" Type="http://schemas.openxmlformats.org/officeDocument/2006/relationships/image" Target="../media/image1.emf"/></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a:spLocks/>
          </p:cNvSpPr>
          <p:nvPr/>
        </p:nvSpPr>
        <p:spPr bwMode="auto">
          <a:xfrm>
            <a:off x="212091" y="152402"/>
            <a:ext cx="365760" cy="6607793"/>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sp>
        <p:nvSpPr>
          <p:cNvPr id="2" name="Rectangle 7"/>
          <p:cNvSpPr>
            <a:spLocks noChangeArrowheads="1"/>
          </p:cNvSpPr>
          <p:nvPr/>
        </p:nvSpPr>
        <p:spPr bwMode="auto">
          <a:xfrm>
            <a:off x="-169335" y="84790"/>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sp>
        <p:nvSpPr>
          <p:cNvPr id="19" name="TextBox 7"/>
          <p:cNvSpPr txBox="1">
            <a:spLocks noChangeArrowheads="1"/>
          </p:cNvSpPr>
          <p:nvPr/>
        </p:nvSpPr>
        <p:spPr bwMode="auto">
          <a:xfrm>
            <a:off x="5264107" y="4602609"/>
            <a:ext cx="3091000" cy="1431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7" tIns="45713" rIns="91427" bIns="45713">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Aft>
                <a:spcPts val="600"/>
              </a:spcAft>
            </a:pPr>
            <a:r>
              <a:rPr lang="en-US" sz="1600" b="1" noProof="0" dirty="0">
                <a:latin typeface="Arial" charset="0"/>
                <a:cs typeface="Arial" charset="0"/>
              </a:rPr>
              <a:t>CFD Wind Dispersion Study of Heated Exhaust From STAMP Data Centers</a:t>
            </a:r>
          </a:p>
          <a:p>
            <a:pPr algn="ctr" eaLnBrk="1" hangingPunct="1">
              <a:spcAft>
                <a:spcPts val="600"/>
              </a:spcAft>
            </a:pPr>
            <a:r>
              <a:rPr lang="en-US" sz="1400" noProof="0" dirty="0">
                <a:latin typeface="Arial" charset="0"/>
                <a:cs typeface="Arial" charset="0"/>
              </a:rPr>
              <a:t>June 19</a:t>
            </a:r>
            <a:r>
              <a:rPr lang="en-US" sz="1400" baseline="30000" noProof="0" dirty="0">
                <a:latin typeface="Arial" charset="0"/>
                <a:cs typeface="Arial" charset="0"/>
              </a:rPr>
              <a:t>th</a:t>
            </a:r>
            <a:r>
              <a:rPr lang="en-US" sz="1400" noProof="0" dirty="0">
                <a:latin typeface="Arial" charset="0"/>
                <a:cs typeface="Arial" charset="0"/>
              </a:rPr>
              <a:t>, 2026</a:t>
            </a:r>
          </a:p>
          <a:p>
            <a:pPr algn="ctr" eaLnBrk="1" hangingPunct="1">
              <a:spcBef>
                <a:spcPts val="600"/>
              </a:spcBef>
              <a:spcAft>
                <a:spcPts val="600"/>
              </a:spcAft>
            </a:pPr>
            <a:r>
              <a:rPr lang="en-US" sz="1000" noProof="0" dirty="0">
                <a:latin typeface="Arial" charset="0"/>
                <a:cs typeface="Arial" charset="0"/>
              </a:rPr>
              <a:t>M/E Reference: 260210.00</a:t>
            </a:r>
          </a:p>
        </p:txBody>
      </p:sp>
      <p:grpSp>
        <p:nvGrpSpPr>
          <p:cNvPr id="24" name="Group 23"/>
          <p:cNvGrpSpPr>
            <a:grpSpLocks/>
          </p:cNvGrpSpPr>
          <p:nvPr/>
        </p:nvGrpSpPr>
        <p:grpSpPr bwMode="auto">
          <a:xfrm>
            <a:off x="625045" y="146822"/>
            <a:ext cx="254797" cy="6607793"/>
            <a:chOff x="1081" y="369"/>
            <a:chExt cx="2" cy="15120"/>
          </a:xfrm>
        </p:grpSpPr>
        <p:sp>
          <p:nvSpPr>
            <p:cNvPr id="25" name="Freeform 24"/>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6" name="Slide Number Placeholder 5"/>
          <p:cNvSpPr>
            <a:spLocks noGrp="1"/>
          </p:cNvSpPr>
          <p:nvPr>
            <p:ph type="sldNum" sz="quarter" idx="12"/>
          </p:nvPr>
        </p:nvSpPr>
        <p:spPr>
          <a:xfrm>
            <a:off x="7630650" y="6367200"/>
            <a:ext cx="1142999" cy="365125"/>
          </a:xfrm>
        </p:spPr>
        <p:txBody>
          <a:bodyPr/>
          <a:lstStyle/>
          <a:p>
            <a:fld id="{B6F15528-21DE-4FAA-801E-634DDDAF4B2B}" type="slidenum">
              <a:rPr lang="en-US" noProof="0" smtClean="0"/>
              <a:pPr/>
              <a:t>1</a:t>
            </a:fld>
            <a:endParaRPr lang="en-US" noProof="0" dirty="0"/>
          </a:p>
        </p:txBody>
      </p:sp>
      <p:sp>
        <p:nvSpPr>
          <p:cNvPr id="7" name="Footer Placeholder 6"/>
          <p:cNvSpPr>
            <a:spLocks noGrp="1"/>
          </p:cNvSpPr>
          <p:nvPr>
            <p:ph type="ftr" sz="quarter" idx="11"/>
          </p:nvPr>
        </p:nvSpPr>
        <p:spPr>
          <a:xfrm>
            <a:off x="3496576" y="6356351"/>
            <a:ext cx="1998450" cy="313383"/>
          </a:xfrm>
        </p:spPr>
        <p:txBody>
          <a:bodyPr/>
          <a:lstStyle/>
          <a:p>
            <a:r>
              <a:rPr lang="en-US" noProof="0" dirty="0"/>
              <a:t>M/E Reference 260210.00</a:t>
            </a:r>
          </a:p>
        </p:txBody>
      </p:sp>
      <p:grpSp>
        <p:nvGrpSpPr>
          <p:cNvPr id="9" name="Group 8">
            <a:extLst>
              <a:ext uri="{FF2B5EF4-FFF2-40B4-BE49-F238E27FC236}">
                <a16:creationId xmlns:a16="http://schemas.microsoft.com/office/drawing/2014/main" id="{685C8E81-87CF-6C0D-0542-B3EAE1A6D770}"/>
              </a:ext>
            </a:extLst>
          </p:cNvPr>
          <p:cNvGrpSpPr/>
          <p:nvPr/>
        </p:nvGrpSpPr>
        <p:grpSpPr>
          <a:xfrm>
            <a:off x="625045" y="3957849"/>
            <a:ext cx="8349622" cy="549904"/>
            <a:chOff x="625045" y="3957849"/>
            <a:chExt cx="8349622" cy="549904"/>
          </a:xfrm>
        </p:grpSpPr>
        <p:grpSp>
          <p:nvGrpSpPr>
            <p:cNvPr id="14" name="Group 13"/>
            <p:cNvGrpSpPr>
              <a:grpSpLocks/>
            </p:cNvGrpSpPr>
            <p:nvPr/>
          </p:nvGrpSpPr>
          <p:grpSpPr bwMode="auto">
            <a:xfrm rot="5400000">
              <a:off x="4672458" y="-89564"/>
              <a:ext cx="254796" cy="8349621"/>
              <a:chOff x="1081" y="369"/>
              <a:chExt cx="2" cy="15120"/>
            </a:xfrm>
          </p:grpSpPr>
          <p:sp>
            <p:nvSpPr>
              <p:cNvPr id="17" name="Freeform 16"/>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grpSp>
          <p:nvGrpSpPr>
            <p:cNvPr id="28" name="Group 27"/>
            <p:cNvGrpSpPr>
              <a:grpSpLocks/>
            </p:cNvGrpSpPr>
            <p:nvPr/>
          </p:nvGrpSpPr>
          <p:grpSpPr bwMode="auto">
            <a:xfrm>
              <a:off x="674224" y="4038601"/>
              <a:ext cx="3418360" cy="469152"/>
              <a:chOff x="1099" y="-57"/>
              <a:chExt cx="4171" cy="438"/>
            </a:xfrm>
          </p:grpSpPr>
          <p:sp>
            <p:nvSpPr>
              <p:cNvPr id="35" name="Freeform 34"/>
              <p:cNvSpPr>
                <a:spLocks/>
              </p:cNvSpPr>
              <p:nvPr/>
            </p:nvSpPr>
            <p:spPr bwMode="auto">
              <a:xfrm>
                <a:off x="1099" y="-57"/>
                <a:ext cx="4171" cy="438"/>
              </a:xfrm>
              <a:custGeom>
                <a:avLst/>
                <a:gdLst>
                  <a:gd name="T0" fmla="+- 0 1099 1099"/>
                  <a:gd name="T1" fmla="*/ T0 w 4171"/>
                  <a:gd name="T2" fmla="+- 0 382 -57"/>
                  <a:gd name="T3" fmla="*/ 382 h 438"/>
                  <a:gd name="T4" fmla="+- 0 5270 1099"/>
                  <a:gd name="T5" fmla="*/ T4 w 4171"/>
                  <a:gd name="T6" fmla="+- 0 382 -57"/>
                  <a:gd name="T7" fmla="*/ 382 h 438"/>
                  <a:gd name="T8" fmla="+- 0 5270 1099"/>
                  <a:gd name="T9" fmla="*/ T8 w 4171"/>
                  <a:gd name="T10" fmla="+- 0 -57 -57"/>
                  <a:gd name="T11" fmla="*/ -57 h 438"/>
                  <a:gd name="T12" fmla="+- 0 1099 1099"/>
                  <a:gd name="T13" fmla="*/ T12 w 4171"/>
                  <a:gd name="T14" fmla="+- 0 -57 -57"/>
                  <a:gd name="T15" fmla="*/ -57 h 438"/>
                  <a:gd name="T16" fmla="+- 0 1099 1099"/>
                  <a:gd name="T17" fmla="*/ T16 w 4171"/>
                  <a:gd name="T18" fmla="+- 0 382 -57"/>
                  <a:gd name="T19" fmla="*/ 382 h 438"/>
                </a:gdLst>
                <a:ahLst/>
                <a:cxnLst>
                  <a:cxn ang="0">
                    <a:pos x="T1" y="T3"/>
                  </a:cxn>
                  <a:cxn ang="0">
                    <a:pos x="T5" y="T7"/>
                  </a:cxn>
                  <a:cxn ang="0">
                    <a:pos x="T9" y="T11"/>
                  </a:cxn>
                  <a:cxn ang="0">
                    <a:pos x="T13" y="T15"/>
                  </a:cxn>
                  <a:cxn ang="0">
                    <a:pos x="T17" y="T19"/>
                  </a:cxn>
                </a:cxnLst>
                <a:rect l="0" t="0" r="r" b="b"/>
                <a:pathLst>
                  <a:path w="4171" h="438">
                    <a:moveTo>
                      <a:pt x="0" y="439"/>
                    </a:moveTo>
                    <a:lnTo>
                      <a:pt x="4171" y="439"/>
                    </a:lnTo>
                    <a:lnTo>
                      <a:pt x="4171" y="0"/>
                    </a:lnTo>
                    <a:lnTo>
                      <a:pt x="0" y="0"/>
                    </a:lnTo>
                    <a:lnTo>
                      <a:pt x="0" y="4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noProof="0" dirty="0"/>
              </a:p>
            </p:txBody>
          </p:sp>
        </p:grpSp>
        <p:grpSp>
          <p:nvGrpSpPr>
            <p:cNvPr id="29" name="Group 28"/>
            <p:cNvGrpSpPr>
              <a:grpSpLocks/>
            </p:cNvGrpSpPr>
            <p:nvPr/>
          </p:nvGrpSpPr>
          <p:grpSpPr bwMode="auto">
            <a:xfrm>
              <a:off x="4288457" y="4038601"/>
              <a:ext cx="358965" cy="469152"/>
              <a:chOff x="5501" y="-57"/>
              <a:chExt cx="438" cy="438"/>
            </a:xfrm>
          </p:grpSpPr>
          <p:sp>
            <p:nvSpPr>
              <p:cNvPr id="34" name="Freeform 33"/>
              <p:cNvSpPr>
                <a:spLocks/>
              </p:cNvSpPr>
              <p:nvPr/>
            </p:nvSpPr>
            <p:spPr bwMode="auto">
              <a:xfrm>
                <a:off x="5501" y="-57"/>
                <a:ext cx="438" cy="438"/>
              </a:xfrm>
              <a:custGeom>
                <a:avLst/>
                <a:gdLst>
                  <a:gd name="T0" fmla="+- 0 5501 5501"/>
                  <a:gd name="T1" fmla="*/ T0 w 438"/>
                  <a:gd name="T2" fmla="+- 0 381 -57"/>
                  <a:gd name="T3" fmla="*/ 381 h 438"/>
                  <a:gd name="T4" fmla="+- 0 5939 5501"/>
                  <a:gd name="T5" fmla="*/ T4 w 438"/>
                  <a:gd name="T6" fmla="+- 0 381 -57"/>
                  <a:gd name="T7" fmla="*/ 381 h 438"/>
                  <a:gd name="T8" fmla="+- 0 5939 5501"/>
                  <a:gd name="T9" fmla="*/ T8 w 438"/>
                  <a:gd name="T10" fmla="+- 0 -57 -57"/>
                  <a:gd name="T11" fmla="*/ -57 h 438"/>
                  <a:gd name="T12" fmla="+- 0 5501 5501"/>
                  <a:gd name="T13" fmla="*/ T12 w 438"/>
                  <a:gd name="T14" fmla="+- 0 -57 -57"/>
                  <a:gd name="T15" fmla="*/ -57 h 438"/>
                  <a:gd name="T16" fmla="+- 0 5501 5501"/>
                  <a:gd name="T17" fmla="*/ T16 w 438"/>
                  <a:gd name="T18" fmla="+- 0 381 -57"/>
                  <a:gd name="T19" fmla="*/ 381 h 438"/>
                </a:gdLst>
                <a:ahLst/>
                <a:cxnLst>
                  <a:cxn ang="0">
                    <a:pos x="T1" y="T3"/>
                  </a:cxn>
                  <a:cxn ang="0">
                    <a:pos x="T5" y="T7"/>
                  </a:cxn>
                  <a:cxn ang="0">
                    <a:pos x="T9" y="T11"/>
                  </a:cxn>
                  <a:cxn ang="0">
                    <a:pos x="T13" y="T15"/>
                  </a:cxn>
                  <a:cxn ang="0">
                    <a:pos x="T17" y="T19"/>
                  </a:cxn>
                </a:cxnLst>
                <a:rect l="0" t="0" r="r" b="b"/>
                <a:pathLst>
                  <a:path w="438" h="438">
                    <a:moveTo>
                      <a:pt x="0" y="438"/>
                    </a:moveTo>
                    <a:lnTo>
                      <a:pt x="438" y="438"/>
                    </a:lnTo>
                    <a:lnTo>
                      <a:pt x="438" y="0"/>
                    </a:lnTo>
                    <a:lnTo>
                      <a:pt x="0" y="0"/>
                    </a:lnTo>
                    <a:lnTo>
                      <a:pt x="0" y="438"/>
                    </a:lnTo>
                  </a:path>
                </a:pathLst>
              </a:custGeom>
              <a:solidFill>
                <a:srgbClr val="15788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noProof="0" dirty="0"/>
              </a:p>
            </p:txBody>
          </p:sp>
        </p:grpSp>
        <p:grpSp>
          <p:nvGrpSpPr>
            <p:cNvPr id="31" name="Group 30"/>
            <p:cNvGrpSpPr>
              <a:grpSpLocks/>
            </p:cNvGrpSpPr>
            <p:nvPr/>
          </p:nvGrpSpPr>
          <p:grpSpPr bwMode="auto">
            <a:xfrm>
              <a:off x="8615702" y="4038601"/>
              <a:ext cx="358965" cy="469152"/>
              <a:chOff x="10779" y="-57"/>
              <a:chExt cx="438" cy="438"/>
            </a:xfrm>
          </p:grpSpPr>
          <p:sp>
            <p:nvSpPr>
              <p:cNvPr id="32" name="Freeform 31"/>
              <p:cNvSpPr>
                <a:spLocks/>
              </p:cNvSpPr>
              <p:nvPr/>
            </p:nvSpPr>
            <p:spPr bwMode="auto">
              <a:xfrm>
                <a:off x="10779" y="-57"/>
                <a:ext cx="438" cy="438"/>
              </a:xfrm>
              <a:custGeom>
                <a:avLst/>
                <a:gdLst>
                  <a:gd name="T0" fmla="+- 0 10779 10779"/>
                  <a:gd name="T1" fmla="*/ T0 w 438"/>
                  <a:gd name="T2" fmla="+- 0 382 -57"/>
                  <a:gd name="T3" fmla="*/ 382 h 438"/>
                  <a:gd name="T4" fmla="+- 0 11218 10779"/>
                  <a:gd name="T5" fmla="*/ T4 w 438"/>
                  <a:gd name="T6" fmla="+- 0 382 -57"/>
                  <a:gd name="T7" fmla="*/ 382 h 438"/>
                  <a:gd name="T8" fmla="+- 0 11218 10779"/>
                  <a:gd name="T9" fmla="*/ T8 w 438"/>
                  <a:gd name="T10" fmla="+- 0 -57 -57"/>
                  <a:gd name="T11" fmla="*/ -57 h 438"/>
                  <a:gd name="T12" fmla="+- 0 10779 10779"/>
                  <a:gd name="T13" fmla="*/ T12 w 438"/>
                  <a:gd name="T14" fmla="+- 0 -57 -57"/>
                  <a:gd name="T15" fmla="*/ -57 h 438"/>
                  <a:gd name="T16" fmla="+- 0 10779 10779"/>
                  <a:gd name="T17" fmla="*/ T16 w 438"/>
                  <a:gd name="T18" fmla="+- 0 382 -57"/>
                  <a:gd name="T19" fmla="*/ 382 h 438"/>
                </a:gdLst>
                <a:ahLst/>
                <a:cxnLst>
                  <a:cxn ang="0">
                    <a:pos x="T1" y="T3"/>
                  </a:cxn>
                  <a:cxn ang="0">
                    <a:pos x="T5" y="T7"/>
                  </a:cxn>
                  <a:cxn ang="0">
                    <a:pos x="T9" y="T11"/>
                  </a:cxn>
                  <a:cxn ang="0">
                    <a:pos x="T13" y="T15"/>
                  </a:cxn>
                  <a:cxn ang="0">
                    <a:pos x="T17" y="T19"/>
                  </a:cxn>
                </a:cxnLst>
                <a:rect l="0" t="0" r="r" b="b"/>
                <a:pathLst>
                  <a:path w="438" h="438">
                    <a:moveTo>
                      <a:pt x="0" y="439"/>
                    </a:moveTo>
                    <a:lnTo>
                      <a:pt x="439" y="439"/>
                    </a:lnTo>
                    <a:lnTo>
                      <a:pt x="439" y="0"/>
                    </a:lnTo>
                    <a:lnTo>
                      <a:pt x="0" y="0"/>
                    </a:lnTo>
                    <a:lnTo>
                      <a:pt x="0" y="439"/>
                    </a:lnTo>
                  </a:path>
                </a:pathLst>
              </a:custGeom>
              <a:solidFill>
                <a:srgbClr val="15788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noProof="0" dirty="0"/>
              </a:p>
            </p:txBody>
          </p:sp>
        </p:grpSp>
        <p:sp>
          <p:nvSpPr>
            <p:cNvPr id="5" name="Freeform 32">
              <a:extLst>
                <a:ext uri="{FF2B5EF4-FFF2-40B4-BE49-F238E27FC236}">
                  <a16:creationId xmlns:a16="http://schemas.microsoft.com/office/drawing/2014/main" id="{8C46789A-E833-E0D3-CC99-B87BEB79A1C3}"/>
                </a:ext>
              </a:extLst>
            </p:cNvPr>
            <p:cNvSpPr>
              <a:spLocks/>
            </p:cNvSpPr>
            <p:nvPr/>
          </p:nvSpPr>
          <p:spPr bwMode="auto">
            <a:xfrm>
              <a:off x="4903123" y="4038601"/>
              <a:ext cx="3540473" cy="469152"/>
            </a:xfrm>
            <a:custGeom>
              <a:avLst/>
              <a:gdLst>
                <a:gd name="T0" fmla="+- 0 6250 6250"/>
                <a:gd name="T1" fmla="*/ T0 w 4320"/>
                <a:gd name="T2" fmla="+- 0 383 -56"/>
                <a:gd name="T3" fmla="*/ 383 h 438"/>
                <a:gd name="T4" fmla="+- 0 10570 6250"/>
                <a:gd name="T5" fmla="*/ T4 w 4320"/>
                <a:gd name="T6" fmla="+- 0 383 -56"/>
                <a:gd name="T7" fmla="*/ 383 h 438"/>
                <a:gd name="T8" fmla="+- 0 10570 6250"/>
                <a:gd name="T9" fmla="*/ T8 w 4320"/>
                <a:gd name="T10" fmla="+- 0 -56 -56"/>
                <a:gd name="T11" fmla="*/ -56 h 438"/>
                <a:gd name="T12" fmla="+- 0 6250 6250"/>
                <a:gd name="T13" fmla="*/ T12 w 4320"/>
                <a:gd name="T14" fmla="+- 0 -56 -56"/>
                <a:gd name="T15" fmla="*/ -56 h 438"/>
                <a:gd name="T16" fmla="+- 0 6250 6250"/>
                <a:gd name="T17" fmla="*/ T16 w 4320"/>
                <a:gd name="T18" fmla="+- 0 383 -56"/>
                <a:gd name="T19" fmla="*/ 383 h 438"/>
              </a:gdLst>
              <a:ahLst/>
              <a:cxnLst>
                <a:cxn ang="0">
                  <a:pos x="T1" y="T3"/>
                </a:cxn>
                <a:cxn ang="0">
                  <a:pos x="T5" y="T7"/>
                </a:cxn>
                <a:cxn ang="0">
                  <a:pos x="T9" y="T11"/>
                </a:cxn>
                <a:cxn ang="0">
                  <a:pos x="T13" y="T15"/>
                </a:cxn>
                <a:cxn ang="0">
                  <a:pos x="T17" y="T19"/>
                </a:cxn>
              </a:cxnLst>
              <a:rect l="0" t="0" r="r" b="b"/>
              <a:pathLst>
                <a:path w="4320" h="438">
                  <a:moveTo>
                    <a:pt x="0" y="439"/>
                  </a:moveTo>
                  <a:lnTo>
                    <a:pt x="4320" y="439"/>
                  </a:lnTo>
                  <a:lnTo>
                    <a:pt x="4320" y="0"/>
                  </a:lnTo>
                  <a:lnTo>
                    <a:pt x="0" y="0"/>
                  </a:lnTo>
                  <a:lnTo>
                    <a:pt x="0" y="4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noProof="0" dirty="0"/>
            </a:p>
          </p:txBody>
        </p:sp>
      </p:grpSp>
      <p:sp>
        <p:nvSpPr>
          <p:cNvPr id="10" name="TextBox 9">
            <a:extLst>
              <a:ext uri="{FF2B5EF4-FFF2-40B4-BE49-F238E27FC236}">
                <a16:creationId xmlns:a16="http://schemas.microsoft.com/office/drawing/2014/main" id="{7CC56272-A7B4-F746-5322-FCA22A2271A9}"/>
              </a:ext>
            </a:extLst>
          </p:cNvPr>
          <p:cNvSpPr txBox="1"/>
          <p:nvPr/>
        </p:nvSpPr>
        <p:spPr>
          <a:xfrm>
            <a:off x="5557064" y="4075407"/>
            <a:ext cx="2232590" cy="369332"/>
          </a:xfrm>
          <a:prstGeom prst="rect">
            <a:avLst/>
          </a:prstGeom>
          <a:noFill/>
        </p:spPr>
        <p:txBody>
          <a:bodyPr wrap="square" rtlCol="0">
            <a:spAutoFit/>
          </a:bodyPr>
          <a:lstStyle/>
          <a:p>
            <a:pPr algn="ctr"/>
            <a:r>
              <a:rPr lang="en-US" b="1" noProof="0" dirty="0">
                <a:solidFill>
                  <a:schemeClr val="bg1"/>
                </a:solidFill>
              </a:rPr>
              <a:t>CPL</a:t>
            </a:r>
          </a:p>
        </p:txBody>
      </p:sp>
      <p:pic>
        <p:nvPicPr>
          <p:cNvPr id="4" name="Picture 3">
            <a:extLst>
              <a:ext uri="{FF2B5EF4-FFF2-40B4-BE49-F238E27FC236}">
                <a16:creationId xmlns:a16="http://schemas.microsoft.com/office/drawing/2014/main" id="{C6F52224-D536-B79A-6E0D-295BCF0EA989}"/>
              </a:ext>
            </a:extLst>
          </p:cNvPr>
          <p:cNvPicPr>
            <a:picLocks noChangeAspect="1"/>
          </p:cNvPicPr>
          <p:nvPr/>
        </p:nvPicPr>
        <p:blipFill>
          <a:blip r:embed="rId3"/>
          <a:stretch>
            <a:fillRect/>
          </a:stretch>
        </p:blipFill>
        <p:spPr>
          <a:xfrm>
            <a:off x="7905471" y="269598"/>
            <a:ext cx="906966" cy="1330602"/>
          </a:xfrm>
          <a:prstGeom prst="rect">
            <a:avLst/>
          </a:prstGeom>
        </p:spPr>
      </p:pic>
      <p:pic>
        <p:nvPicPr>
          <p:cNvPr id="23" name="Picture 22">
            <a:extLst>
              <a:ext uri="{FF2B5EF4-FFF2-40B4-BE49-F238E27FC236}">
                <a16:creationId xmlns:a16="http://schemas.microsoft.com/office/drawing/2014/main" id="{39389D48-5E9F-659E-391C-F7DBBFAEF1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7840" y="238222"/>
            <a:ext cx="3886200" cy="2185988"/>
          </a:xfrm>
          <a:prstGeom prst="rect">
            <a:avLst/>
          </a:prstGeom>
        </p:spPr>
      </p:pic>
      <p:pic>
        <p:nvPicPr>
          <p:cNvPr id="27" name="Picture 26">
            <a:extLst>
              <a:ext uri="{FF2B5EF4-FFF2-40B4-BE49-F238E27FC236}">
                <a16:creationId xmlns:a16="http://schemas.microsoft.com/office/drawing/2014/main" id="{C52AF23F-0E7F-56E9-E4A3-3F147C367B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0400" y="1492322"/>
            <a:ext cx="3886200" cy="2185988"/>
          </a:xfrm>
          <a:prstGeom prst="snip2DiagRect">
            <a:avLst>
              <a:gd name="adj1" fmla="val 50000"/>
              <a:gd name="adj2" fmla="val 0"/>
            </a:avLst>
          </a:prstGeom>
        </p:spPr>
      </p:pic>
      <p:pic>
        <p:nvPicPr>
          <p:cNvPr id="30" name="Picture 29" descr="Architecture, Engineering and Planning Firm | CPL">
            <a:extLst>
              <a:ext uri="{FF2B5EF4-FFF2-40B4-BE49-F238E27FC236}">
                <a16:creationId xmlns:a16="http://schemas.microsoft.com/office/drawing/2014/main" id="{C5BEBBEF-55C5-2BED-C7D6-5E6FA9F7DA88}"/>
              </a:ext>
            </a:extLst>
          </p:cNvPr>
          <p:cNvPicPr>
            <a:picLocks noChangeAspect="1"/>
          </p:cNvPicPr>
          <p:nvPr/>
        </p:nvPicPr>
        <p:blipFill>
          <a:blip r:embed="rId6"/>
          <a:stretch>
            <a:fillRect/>
          </a:stretch>
        </p:blipFill>
        <p:spPr>
          <a:xfrm>
            <a:off x="1272510" y="4492183"/>
            <a:ext cx="1963270" cy="1963270"/>
          </a:xfrm>
          <a:prstGeom prst="rect">
            <a:avLst/>
          </a:prstGeom>
        </p:spPr>
      </p:pic>
    </p:spTree>
    <p:extLst>
      <p:ext uri="{BB962C8B-B14F-4D97-AF65-F5344CB8AC3E}">
        <p14:creationId xmlns:p14="http://schemas.microsoft.com/office/powerpoint/2010/main" val="2361118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39721-B35D-9E27-9581-137E771C93E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7CD42F4-28AE-21ED-EE1C-37D668EF73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114425"/>
            <a:ext cx="8229600" cy="4629150"/>
          </a:xfrm>
          <a:prstGeom prst="rect">
            <a:avLst/>
          </a:prstGeom>
        </p:spPr>
      </p:pic>
      <p:pic>
        <p:nvPicPr>
          <p:cNvPr id="7" name="Picture 6">
            <a:extLst>
              <a:ext uri="{FF2B5EF4-FFF2-40B4-BE49-F238E27FC236}">
                <a16:creationId xmlns:a16="http://schemas.microsoft.com/office/drawing/2014/main" id="{D4A4B507-5D26-8647-0F33-433DA456D736}"/>
              </a:ext>
            </a:extLst>
          </p:cNvPr>
          <p:cNvPicPr>
            <a:picLocks noChangeAspect="1"/>
          </p:cNvPicPr>
          <p:nvPr/>
        </p:nvPicPr>
        <p:blipFill>
          <a:blip r:embed="rId4"/>
          <a:stretch>
            <a:fillRect/>
          </a:stretch>
        </p:blipFill>
        <p:spPr>
          <a:xfrm>
            <a:off x="8111661" y="5668392"/>
            <a:ext cx="717804" cy="1053084"/>
          </a:xfrm>
          <a:prstGeom prst="rect">
            <a:avLst/>
          </a:prstGeom>
        </p:spPr>
      </p:pic>
      <p:sp>
        <p:nvSpPr>
          <p:cNvPr id="13" name="Freeform 12">
            <a:extLst>
              <a:ext uri="{FF2B5EF4-FFF2-40B4-BE49-F238E27FC236}">
                <a16:creationId xmlns:a16="http://schemas.microsoft.com/office/drawing/2014/main" id="{235ACACD-B052-42B3-9DB2-8D8E184CBA90}"/>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7EB5F0DA-D9A3-B24D-B419-DF7605464D17}"/>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7864D271-0C97-FBC6-ACEB-1B197550F0BE}"/>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85B4CF65-84BB-B68C-A4E0-68CE4902FB21}"/>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9EC04C01-3E6A-C7F4-B7F0-1FD76376A6F6}"/>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1BCBDC53-23F9-66B1-2B0E-497A2DD68F0A}"/>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60798494-CA89-D936-B514-B63EC52A56FA}"/>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BD9B61C7-8A3B-D213-7111-E1CB783B4C49}"/>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8DC173BD-BC8B-411A-C85A-D92D4A546F63}"/>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726B109B-1ABD-C819-8284-F294F2B0C7FA}"/>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10</a:t>
            </a:fld>
            <a:endParaRPr lang="en-US" noProof="0" dirty="0"/>
          </a:p>
        </p:txBody>
      </p:sp>
      <p:sp>
        <p:nvSpPr>
          <p:cNvPr id="4" name="Rectangle 3">
            <a:extLst>
              <a:ext uri="{FF2B5EF4-FFF2-40B4-BE49-F238E27FC236}">
                <a16:creationId xmlns:a16="http://schemas.microsoft.com/office/drawing/2014/main" id="{863EC013-4CDB-1E83-630B-C486925A3328}"/>
              </a:ext>
            </a:extLst>
          </p:cNvPr>
          <p:cNvSpPr/>
          <p:nvPr/>
        </p:nvSpPr>
        <p:spPr>
          <a:xfrm>
            <a:off x="3352800" y="262412"/>
            <a:ext cx="48142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Model Geometry – North Site Plan View</a:t>
            </a:r>
          </a:p>
        </p:txBody>
      </p:sp>
      <p:sp>
        <p:nvSpPr>
          <p:cNvPr id="8" name="TextBox 7">
            <a:extLst>
              <a:ext uri="{FF2B5EF4-FFF2-40B4-BE49-F238E27FC236}">
                <a16:creationId xmlns:a16="http://schemas.microsoft.com/office/drawing/2014/main" id="{71947FE6-9791-5115-9650-D4CF7969F235}"/>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11" name="Footer Placeholder 6">
            <a:extLst>
              <a:ext uri="{FF2B5EF4-FFF2-40B4-BE49-F238E27FC236}">
                <a16:creationId xmlns:a16="http://schemas.microsoft.com/office/drawing/2014/main" id="{690C926C-6BC5-40E9-973D-6C84E17D0DFC}"/>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grpSp>
        <p:nvGrpSpPr>
          <p:cNvPr id="28" name="Group 27">
            <a:extLst>
              <a:ext uri="{FF2B5EF4-FFF2-40B4-BE49-F238E27FC236}">
                <a16:creationId xmlns:a16="http://schemas.microsoft.com/office/drawing/2014/main" id="{8910B567-E568-5863-F3F7-C58FEAA0063F}"/>
              </a:ext>
            </a:extLst>
          </p:cNvPr>
          <p:cNvGrpSpPr>
            <a:grpSpLocks/>
          </p:cNvGrpSpPr>
          <p:nvPr/>
        </p:nvGrpSpPr>
        <p:grpSpPr>
          <a:xfrm>
            <a:off x="6895622" y="3950152"/>
            <a:ext cx="1828800" cy="1828800"/>
            <a:chOff x="5939727" y="2690304"/>
            <a:chExt cx="1828800" cy="1828800"/>
          </a:xfrm>
        </p:grpSpPr>
        <p:sp>
          <p:nvSpPr>
            <p:cNvPr id="27" name="Oval 26">
              <a:extLst>
                <a:ext uri="{FF2B5EF4-FFF2-40B4-BE49-F238E27FC236}">
                  <a16:creationId xmlns:a16="http://schemas.microsoft.com/office/drawing/2014/main" id="{4AD9C3B3-7DD8-AF3A-88A9-6C71F8A3645A}"/>
                </a:ext>
              </a:extLst>
            </p:cNvPr>
            <p:cNvSpPr>
              <a:spLocks/>
            </p:cNvSpPr>
            <p:nvPr/>
          </p:nvSpPr>
          <p:spPr>
            <a:xfrm>
              <a:off x="5939727" y="2690304"/>
              <a:ext cx="1828800" cy="1828800"/>
            </a:xfrm>
            <a:prstGeom prst="ellipse">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034" name="Picture 10" descr="Compass PNG">
              <a:extLst>
                <a:ext uri="{FF2B5EF4-FFF2-40B4-BE49-F238E27FC236}">
                  <a16:creationId xmlns:a16="http://schemas.microsoft.com/office/drawing/2014/main" id="{4B02A829-7B8D-2344-AE12-C6F372D3AA4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97832" y="2804604"/>
              <a:ext cx="1712589" cy="16002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a:extLst>
              <a:ext uri="{FF2B5EF4-FFF2-40B4-BE49-F238E27FC236}">
                <a16:creationId xmlns:a16="http://schemas.microsoft.com/office/drawing/2014/main" id="{FA908E1F-F6B4-E00C-F921-33DF3885BCC7}"/>
              </a:ext>
            </a:extLst>
          </p:cNvPr>
          <p:cNvSpPr txBox="1">
            <a:spLocks/>
          </p:cNvSpPr>
          <p:nvPr/>
        </p:nvSpPr>
        <p:spPr>
          <a:xfrm>
            <a:off x="729405" y="5601323"/>
            <a:ext cx="2103442" cy="523206"/>
          </a:xfrm>
          <a:prstGeom prst="rect">
            <a:avLst/>
          </a:prstGeom>
        </p:spPr>
        <p:style>
          <a:lnRef idx="1">
            <a:schemeClr val="accent1"/>
          </a:lnRef>
          <a:fillRef idx="2">
            <a:schemeClr val="accent1"/>
          </a:fillRef>
          <a:effectRef idx="1">
            <a:schemeClr val="accent1"/>
          </a:effectRef>
          <a:fontRef idx="minor">
            <a:schemeClr val="dk1"/>
          </a:fontRef>
        </p:style>
        <p:txBody>
          <a:bodyPr wrap="square" lIns="91427" tIns="45713" rIns="91427" bIns="45713" rtlCol="0">
            <a:spAutoFit/>
          </a:bodyPr>
          <a:lstStyle/>
          <a:p>
            <a:r>
              <a:rPr lang="en-US" sz="1400" noProof="0" dirty="0">
                <a:latin typeface="Arial" panose="020B0604020202020204" pitchFamily="34" charset="0"/>
                <a:cs typeface="Arial" panose="020B0604020202020204" pitchFamily="34" charset="0"/>
              </a:rPr>
              <a:t>Aerial View of North Site CFD Model Domain</a:t>
            </a:r>
          </a:p>
        </p:txBody>
      </p:sp>
      <p:cxnSp>
        <p:nvCxnSpPr>
          <p:cNvPr id="35" name="Straight Connector 34">
            <a:extLst>
              <a:ext uri="{FF2B5EF4-FFF2-40B4-BE49-F238E27FC236}">
                <a16:creationId xmlns:a16="http://schemas.microsoft.com/office/drawing/2014/main" id="{F8BA5B35-3F26-623D-289C-DA29E58B5E28}"/>
              </a:ext>
            </a:extLst>
          </p:cNvPr>
          <p:cNvCxnSpPr>
            <a:cxnSpLocks/>
            <a:stCxn id="40" idx="0"/>
            <a:endCxn id="36" idx="3"/>
          </p:cNvCxnSpPr>
          <p:nvPr/>
        </p:nvCxnSpPr>
        <p:spPr>
          <a:xfrm flipH="1">
            <a:off x="2162339" y="3162300"/>
            <a:ext cx="1350481" cy="509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98FCB90B-2D85-3134-EB3B-B862ED7866A9}"/>
              </a:ext>
            </a:extLst>
          </p:cNvPr>
          <p:cNvSpPr txBox="1">
            <a:spLocks/>
          </p:cNvSpPr>
          <p:nvPr/>
        </p:nvSpPr>
        <p:spPr>
          <a:xfrm>
            <a:off x="996527" y="2905780"/>
            <a:ext cx="1165812" cy="523220"/>
          </a:xfrm>
          <a:prstGeom prst="rect">
            <a:avLst/>
          </a:prstGeom>
          <a:solidFill>
            <a:schemeClr val="bg1"/>
          </a:solidFill>
          <a:ln w="19050">
            <a:solidFill>
              <a:schemeClr val="tx1"/>
            </a:solidFill>
          </a:ln>
        </p:spPr>
        <p:txBody>
          <a:bodyPr wrap="square" rtlCol="0">
            <a:spAutoFit/>
          </a:bodyPr>
          <a:lstStyle/>
          <a:p>
            <a:pPr algn="ctr"/>
            <a:r>
              <a:rPr lang="en-US" sz="1400" noProof="0" dirty="0">
                <a:solidFill>
                  <a:srgbClr val="008080"/>
                </a:solidFill>
                <a:latin typeface="Arial" panose="020B0604020202020204" pitchFamily="34" charset="0"/>
                <a:cs typeface="Arial" panose="020B0604020202020204" pitchFamily="34" charset="0"/>
              </a:rPr>
              <a:t>North Site Perimeter</a:t>
            </a:r>
          </a:p>
        </p:txBody>
      </p:sp>
      <p:sp>
        <p:nvSpPr>
          <p:cNvPr id="40" name="Freeform: Shape 39">
            <a:extLst>
              <a:ext uri="{FF2B5EF4-FFF2-40B4-BE49-F238E27FC236}">
                <a16:creationId xmlns:a16="http://schemas.microsoft.com/office/drawing/2014/main" id="{3E0657D9-A9B3-3304-63FA-DD9EE4C4F706}"/>
              </a:ext>
            </a:extLst>
          </p:cNvPr>
          <p:cNvSpPr>
            <a:spLocks/>
          </p:cNvSpPr>
          <p:nvPr/>
        </p:nvSpPr>
        <p:spPr>
          <a:xfrm>
            <a:off x="3512820" y="2522220"/>
            <a:ext cx="1805940" cy="1417320"/>
          </a:xfrm>
          <a:custGeom>
            <a:avLst/>
            <a:gdLst>
              <a:gd name="csX0" fmla="*/ 0 w 1805940"/>
              <a:gd name="csY0" fmla="*/ 640080 h 1417320"/>
              <a:gd name="csX1" fmla="*/ 746760 w 1805940"/>
              <a:gd name="csY1" fmla="*/ 647700 h 1417320"/>
              <a:gd name="csX2" fmla="*/ 754380 w 1805940"/>
              <a:gd name="csY2" fmla="*/ 1409700 h 1417320"/>
              <a:gd name="csX3" fmla="*/ 1790700 w 1805940"/>
              <a:gd name="csY3" fmla="*/ 1417320 h 1417320"/>
              <a:gd name="csX4" fmla="*/ 1805940 w 1805940"/>
              <a:gd name="csY4" fmla="*/ 91440 h 1417320"/>
              <a:gd name="csX5" fmla="*/ 1706880 w 1805940"/>
              <a:gd name="csY5" fmla="*/ 99060 h 1417320"/>
              <a:gd name="csX6" fmla="*/ 1356360 w 1805940"/>
              <a:gd name="csY6" fmla="*/ 7620 h 1417320"/>
              <a:gd name="csX7" fmla="*/ 419100 w 1805940"/>
              <a:gd name="csY7" fmla="*/ 0 h 1417320"/>
              <a:gd name="csX8" fmla="*/ 426720 w 1805940"/>
              <a:gd name="csY8" fmla="*/ 129540 h 1417320"/>
              <a:gd name="csX9" fmla="*/ 0 w 1805940"/>
              <a:gd name="csY9" fmla="*/ 137160 h 1417320"/>
              <a:gd name="csX10" fmla="*/ 0 w 1805940"/>
              <a:gd name="csY10" fmla="*/ 640080 h 1417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805940" h="1417320">
                <a:moveTo>
                  <a:pt x="0" y="640080"/>
                </a:moveTo>
                <a:lnTo>
                  <a:pt x="746760" y="647700"/>
                </a:lnTo>
                <a:lnTo>
                  <a:pt x="754380" y="1409700"/>
                </a:lnTo>
                <a:lnTo>
                  <a:pt x="1790700" y="1417320"/>
                </a:lnTo>
                <a:lnTo>
                  <a:pt x="1805940" y="91440"/>
                </a:lnTo>
                <a:lnTo>
                  <a:pt x="1706880" y="99060"/>
                </a:lnTo>
                <a:lnTo>
                  <a:pt x="1356360" y="7620"/>
                </a:lnTo>
                <a:lnTo>
                  <a:pt x="419100" y="0"/>
                </a:lnTo>
                <a:lnTo>
                  <a:pt x="426720" y="129540"/>
                </a:lnTo>
                <a:lnTo>
                  <a:pt x="0" y="137160"/>
                </a:lnTo>
                <a:lnTo>
                  <a:pt x="0" y="640080"/>
                </a:ln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6" name="TextBox 45">
            <a:extLst>
              <a:ext uri="{FF2B5EF4-FFF2-40B4-BE49-F238E27FC236}">
                <a16:creationId xmlns:a16="http://schemas.microsoft.com/office/drawing/2014/main" id="{5AE6ACFD-5F0B-5F69-0CD2-CEF6C4B8BF4A}"/>
              </a:ext>
            </a:extLst>
          </p:cNvPr>
          <p:cNvSpPr txBox="1">
            <a:spLocks/>
          </p:cNvSpPr>
          <p:nvPr/>
        </p:nvSpPr>
        <p:spPr>
          <a:xfrm>
            <a:off x="996527" y="1797119"/>
            <a:ext cx="1165812" cy="523220"/>
          </a:xfrm>
          <a:prstGeom prst="rect">
            <a:avLst/>
          </a:prstGeom>
          <a:solidFill>
            <a:schemeClr val="bg1"/>
          </a:solidFill>
          <a:ln w="19050">
            <a:solidFill>
              <a:schemeClr val="tx1"/>
            </a:solidFill>
          </a:ln>
        </p:spPr>
        <p:txBody>
          <a:bodyPr wrap="square" rtlCol="0">
            <a:spAutoFit/>
          </a:bodyPr>
          <a:lstStyle/>
          <a:p>
            <a:pPr algn="ctr"/>
            <a:r>
              <a:rPr lang="en-US" sz="1400" noProof="0" dirty="0">
                <a:solidFill>
                  <a:srgbClr val="008080"/>
                </a:solidFill>
                <a:latin typeface="Arial" panose="020B0604020202020204" pitchFamily="34" charset="0"/>
                <a:cs typeface="Arial" panose="020B0604020202020204" pitchFamily="34" charset="0"/>
              </a:rPr>
              <a:t>STAMP Perimeter</a:t>
            </a:r>
          </a:p>
        </p:txBody>
      </p:sp>
      <p:sp>
        <p:nvSpPr>
          <p:cNvPr id="47" name="Freeform: Shape 46">
            <a:extLst>
              <a:ext uri="{FF2B5EF4-FFF2-40B4-BE49-F238E27FC236}">
                <a16:creationId xmlns:a16="http://schemas.microsoft.com/office/drawing/2014/main" id="{2F968742-DF5B-E462-DAAD-8A6AB26C7853}"/>
              </a:ext>
            </a:extLst>
          </p:cNvPr>
          <p:cNvSpPr>
            <a:spLocks/>
          </p:cNvSpPr>
          <p:nvPr/>
        </p:nvSpPr>
        <p:spPr>
          <a:xfrm>
            <a:off x="2506980" y="1364933"/>
            <a:ext cx="4495800" cy="1082040"/>
          </a:xfrm>
          <a:custGeom>
            <a:avLst/>
            <a:gdLst>
              <a:gd name="csX0" fmla="*/ 0 w 4495800"/>
              <a:gd name="csY0" fmla="*/ 678180 h 1082040"/>
              <a:gd name="csX1" fmla="*/ 518160 w 4495800"/>
              <a:gd name="csY1" fmla="*/ 662940 h 1082040"/>
              <a:gd name="csX2" fmla="*/ 510540 w 4495800"/>
              <a:gd name="csY2" fmla="*/ 137160 h 1082040"/>
              <a:gd name="csX3" fmla="*/ 1409700 w 4495800"/>
              <a:gd name="csY3" fmla="*/ 0 h 1082040"/>
              <a:gd name="csX4" fmla="*/ 1417320 w 4495800"/>
              <a:gd name="csY4" fmla="*/ 304800 h 1082040"/>
              <a:gd name="csX5" fmla="*/ 1539240 w 4495800"/>
              <a:gd name="csY5" fmla="*/ 411480 h 1082040"/>
              <a:gd name="csX6" fmla="*/ 1562100 w 4495800"/>
              <a:gd name="csY6" fmla="*/ 678180 h 1082040"/>
              <a:gd name="csX7" fmla="*/ 2537460 w 4495800"/>
              <a:gd name="csY7" fmla="*/ 708660 h 1082040"/>
              <a:gd name="csX8" fmla="*/ 2537460 w 4495800"/>
              <a:gd name="csY8" fmla="*/ 1005840 h 1082040"/>
              <a:gd name="csX9" fmla="*/ 2743200 w 4495800"/>
              <a:gd name="csY9" fmla="*/ 1082040 h 1082040"/>
              <a:gd name="csX10" fmla="*/ 2849880 w 4495800"/>
              <a:gd name="csY10" fmla="*/ 1059180 h 1082040"/>
              <a:gd name="csX11" fmla="*/ 2865120 w 4495800"/>
              <a:gd name="csY11" fmla="*/ 777240 h 1082040"/>
              <a:gd name="csX12" fmla="*/ 3558540 w 4495800"/>
              <a:gd name="csY12" fmla="*/ 739140 h 1082040"/>
              <a:gd name="csX13" fmla="*/ 3550920 w 4495800"/>
              <a:gd name="csY13" fmla="*/ 807720 h 1082040"/>
              <a:gd name="csX14" fmla="*/ 3642360 w 4495800"/>
              <a:gd name="csY14" fmla="*/ 792480 h 1082040"/>
              <a:gd name="csX15" fmla="*/ 3619500 w 4495800"/>
              <a:gd name="csY15" fmla="*/ 975360 h 1082040"/>
              <a:gd name="csX16" fmla="*/ 3916680 w 4495800"/>
              <a:gd name="csY16" fmla="*/ 975360 h 1082040"/>
              <a:gd name="csX17" fmla="*/ 3916680 w 4495800"/>
              <a:gd name="csY17" fmla="*/ 876300 h 1082040"/>
              <a:gd name="csX18" fmla="*/ 4084320 w 4495800"/>
              <a:gd name="csY18" fmla="*/ 891540 h 1082040"/>
              <a:gd name="csX19" fmla="*/ 4114800 w 4495800"/>
              <a:gd name="csY19" fmla="*/ 739140 h 1082040"/>
              <a:gd name="csX20" fmla="*/ 4305300 w 4495800"/>
              <a:gd name="csY20" fmla="*/ 731520 h 1082040"/>
              <a:gd name="csX21" fmla="*/ 4297680 w 4495800"/>
              <a:gd name="csY21" fmla="*/ 906780 h 1082040"/>
              <a:gd name="csX22" fmla="*/ 4495800 w 4495800"/>
              <a:gd name="csY22" fmla="*/ 906780 h 10820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495800" h="1082040">
                <a:moveTo>
                  <a:pt x="0" y="678180"/>
                </a:moveTo>
                <a:lnTo>
                  <a:pt x="518160" y="662940"/>
                </a:lnTo>
                <a:lnTo>
                  <a:pt x="510540" y="137160"/>
                </a:lnTo>
                <a:lnTo>
                  <a:pt x="1409700" y="0"/>
                </a:lnTo>
                <a:lnTo>
                  <a:pt x="1417320" y="304800"/>
                </a:lnTo>
                <a:lnTo>
                  <a:pt x="1539240" y="411480"/>
                </a:lnTo>
                <a:lnTo>
                  <a:pt x="1562100" y="678180"/>
                </a:lnTo>
                <a:lnTo>
                  <a:pt x="2537460" y="708660"/>
                </a:lnTo>
                <a:lnTo>
                  <a:pt x="2537460" y="1005840"/>
                </a:lnTo>
                <a:lnTo>
                  <a:pt x="2743200" y="1082040"/>
                </a:lnTo>
                <a:lnTo>
                  <a:pt x="2849880" y="1059180"/>
                </a:lnTo>
                <a:lnTo>
                  <a:pt x="2865120" y="777240"/>
                </a:lnTo>
                <a:lnTo>
                  <a:pt x="3558540" y="739140"/>
                </a:lnTo>
                <a:lnTo>
                  <a:pt x="3550920" y="807720"/>
                </a:lnTo>
                <a:lnTo>
                  <a:pt x="3642360" y="792480"/>
                </a:lnTo>
                <a:lnTo>
                  <a:pt x="3619500" y="975360"/>
                </a:lnTo>
                <a:lnTo>
                  <a:pt x="3916680" y="975360"/>
                </a:lnTo>
                <a:lnTo>
                  <a:pt x="3916680" y="876300"/>
                </a:lnTo>
                <a:lnTo>
                  <a:pt x="4084320" y="891540"/>
                </a:lnTo>
                <a:lnTo>
                  <a:pt x="4114800" y="739140"/>
                </a:lnTo>
                <a:lnTo>
                  <a:pt x="4305300" y="731520"/>
                </a:lnTo>
                <a:lnTo>
                  <a:pt x="4297680" y="906780"/>
                </a:lnTo>
                <a:lnTo>
                  <a:pt x="4495800" y="906780"/>
                </a:lnTo>
              </a:path>
            </a:pathLst>
          </a:cu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48" name="Straight Connector 47">
            <a:extLst>
              <a:ext uri="{FF2B5EF4-FFF2-40B4-BE49-F238E27FC236}">
                <a16:creationId xmlns:a16="http://schemas.microsoft.com/office/drawing/2014/main" id="{FC351B84-E8CF-805E-8EB3-37FA838697A4}"/>
              </a:ext>
            </a:extLst>
          </p:cNvPr>
          <p:cNvCxnSpPr>
            <a:cxnSpLocks/>
            <a:stCxn id="47" idx="0"/>
            <a:endCxn id="46" idx="3"/>
          </p:cNvCxnSpPr>
          <p:nvPr/>
        </p:nvCxnSpPr>
        <p:spPr>
          <a:xfrm flipH="1">
            <a:off x="2162339" y="2043113"/>
            <a:ext cx="344641" cy="156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0356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A5E66-605D-0557-539B-5DE6449F355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4DA75E3-94C2-0803-81FF-38BBE420FC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114425"/>
            <a:ext cx="8229600" cy="4629150"/>
          </a:xfrm>
          <a:prstGeom prst="rect">
            <a:avLst/>
          </a:prstGeom>
        </p:spPr>
      </p:pic>
      <p:sp>
        <p:nvSpPr>
          <p:cNvPr id="13" name="Freeform 12">
            <a:extLst>
              <a:ext uri="{FF2B5EF4-FFF2-40B4-BE49-F238E27FC236}">
                <a16:creationId xmlns:a16="http://schemas.microsoft.com/office/drawing/2014/main" id="{FC60ECCC-5E41-0E70-F544-8B81B20C98BB}"/>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93905D73-43CA-374C-6F4C-B1F8418FA0C3}"/>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1AF22A2A-019C-81A4-F4A4-1C00AF3E23B6}"/>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6BEB2A2D-1EB2-988E-5120-164ABB2F4F74}"/>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55BECD3E-7849-5357-C567-19E0E018EDC5}"/>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78D75FB6-480B-374E-EC79-544C73E44E1A}"/>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26DBC580-2D59-6912-0923-2F51E457603C}"/>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081D2F86-7DC9-4BAA-1BB2-6DE15AA04561}"/>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8E29643F-C47E-55C4-CEA8-A08DA79B6CD9}"/>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AAFD6859-1D6D-8088-D9DD-21AFB993230E}"/>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11</a:t>
            </a:fld>
            <a:endParaRPr lang="en-US" noProof="0" dirty="0"/>
          </a:p>
        </p:txBody>
      </p:sp>
      <p:sp>
        <p:nvSpPr>
          <p:cNvPr id="4" name="Rectangle 3">
            <a:extLst>
              <a:ext uri="{FF2B5EF4-FFF2-40B4-BE49-F238E27FC236}">
                <a16:creationId xmlns:a16="http://schemas.microsoft.com/office/drawing/2014/main" id="{5E329883-5256-72B0-66D3-1C775359EF70}"/>
              </a:ext>
            </a:extLst>
          </p:cNvPr>
          <p:cNvSpPr/>
          <p:nvPr/>
        </p:nvSpPr>
        <p:spPr>
          <a:xfrm>
            <a:off x="3352800" y="262412"/>
            <a:ext cx="48142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Model Geometry – North Site Isometric View</a:t>
            </a:r>
          </a:p>
        </p:txBody>
      </p:sp>
      <p:sp>
        <p:nvSpPr>
          <p:cNvPr id="8" name="TextBox 7">
            <a:extLst>
              <a:ext uri="{FF2B5EF4-FFF2-40B4-BE49-F238E27FC236}">
                <a16:creationId xmlns:a16="http://schemas.microsoft.com/office/drawing/2014/main" id="{77DAD364-DD49-DE4B-D516-8FE8D950EBB5}"/>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6" name="TextBox 5">
            <a:extLst>
              <a:ext uri="{FF2B5EF4-FFF2-40B4-BE49-F238E27FC236}">
                <a16:creationId xmlns:a16="http://schemas.microsoft.com/office/drawing/2014/main" id="{5C4AB90C-81D7-0D78-9D0A-E0720D78A700}"/>
              </a:ext>
            </a:extLst>
          </p:cNvPr>
          <p:cNvSpPr txBox="1"/>
          <p:nvPr/>
        </p:nvSpPr>
        <p:spPr>
          <a:xfrm>
            <a:off x="729404" y="5601323"/>
            <a:ext cx="2112407" cy="523206"/>
          </a:xfrm>
          <a:prstGeom prst="rect">
            <a:avLst/>
          </a:prstGeom>
        </p:spPr>
        <p:style>
          <a:lnRef idx="1">
            <a:schemeClr val="accent1"/>
          </a:lnRef>
          <a:fillRef idx="2">
            <a:schemeClr val="accent1"/>
          </a:fillRef>
          <a:effectRef idx="1">
            <a:schemeClr val="accent1"/>
          </a:effectRef>
          <a:fontRef idx="minor">
            <a:schemeClr val="dk1"/>
          </a:fontRef>
        </p:style>
        <p:txBody>
          <a:bodyPr wrap="square" lIns="91427" tIns="45713" rIns="91427" bIns="45713" rtlCol="0">
            <a:spAutoFit/>
          </a:bodyPr>
          <a:lstStyle/>
          <a:p>
            <a:r>
              <a:rPr lang="en-US" sz="1400" noProof="0" dirty="0">
                <a:latin typeface="Arial" panose="020B0604020202020204" pitchFamily="34" charset="0"/>
                <a:cs typeface="Arial" panose="020B0604020202020204" pitchFamily="34" charset="0"/>
              </a:rPr>
              <a:t>Isometric View of North Site CFD Model Domain</a:t>
            </a:r>
          </a:p>
        </p:txBody>
      </p:sp>
      <p:sp>
        <p:nvSpPr>
          <p:cNvPr id="3" name="Footer Placeholder 6">
            <a:extLst>
              <a:ext uri="{FF2B5EF4-FFF2-40B4-BE49-F238E27FC236}">
                <a16:creationId xmlns:a16="http://schemas.microsoft.com/office/drawing/2014/main" id="{603F545A-5479-748B-E3B1-5AAA00DC41F3}"/>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7" name="Picture 6">
            <a:extLst>
              <a:ext uri="{FF2B5EF4-FFF2-40B4-BE49-F238E27FC236}">
                <a16:creationId xmlns:a16="http://schemas.microsoft.com/office/drawing/2014/main" id="{27D352E7-B2F4-768D-DC01-1ACBCF2E5430}"/>
              </a:ext>
            </a:extLst>
          </p:cNvPr>
          <p:cNvPicPr>
            <a:picLocks noChangeAspect="1"/>
          </p:cNvPicPr>
          <p:nvPr/>
        </p:nvPicPr>
        <p:blipFill>
          <a:blip r:embed="rId4"/>
          <a:stretch>
            <a:fillRect/>
          </a:stretch>
        </p:blipFill>
        <p:spPr>
          <a:xfrm>
            <a:off x="8111661" y="5668392"/>
            <a:ext cx="717804" cy="1053084"/>
          </a:xfrm>
          <a:prstGeom prst="rect">
            <a:avLst/>
          </a:prstGeom>
        </p:spPr>
      </p:pic>
    </p:spTree>
    <p:extLst>
      <p:ext uri="{BB962C8B-B14F-4D97-AF65-F5344CB8AC3E}">
        <p14:creationId xmlns:p14="http://schemas.microsoft.com/office/powerpoint/2010/main" val="3127066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8A942-81E9-835F-7A4D-581723AE671E}"/>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3E80DCE4-3269-8739-41ED-B8384B82C3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990600"/>
            <a:ext cx="8229600" cy="4629150"/>
          </a:xfrm>
          <a:prstGeom prst="rect">
            <a:avLst/>
          </a:prstGeom>
          <a:ln w="19050">
            <a:solidFill>
              <a:schemeClr val="tx1"/>
            </a:solidFill>
          </a:ln>
        </p:spPr>
      </p:pic>
      <p:sp>
        <p:nvSpPr>
          <p:cNvPr id="13" name="Freeform 12">
            <a:extLst>
              <a:ext uri="{FF2B5EF4-FFF2-40B4-BE49-F238E27FC236}">
                <a16:creationId xmlns:a16="http://schemas.microsoft.com/office/drawing/2014/main" id="{802348B2-E9B9-3CDC-DA2E-97848288BF99}"/>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D038800E-BD4D-D8AA-6C7D-4574EAF2AACE}"/>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66A6A779-4B68-25BB-1C11-3854FFD44733}"/>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20E8122D-C6B3-969C-6140-4CF725C210BB}"/>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9CAF283D-BC3A-EFB2-1097-EB63A0852901}"/>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4DA3B559-D3F8-AF00-0820-4D58FBD0D9D9}"/>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9842ADD3-F2F6-3217-3EDB-ED9A3217A1DC}"/>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AB506AA2-B549-3D0E-5B60-EAF51F4244E9}"/>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88650CD9-FF1D-5CF0-040D-A168B76C1B2E}"/>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C061E899-BB98-D982-2AD9-1010A754EABE}"/>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12</a:t>
            </a:fld>
            <a:endParaRPr lang="en-US" noProof="0" dirty="0"/>
          </a:p>
        </p:txBody>
      </p:sp>
      <p:sp>
        <p:nvSpPr>
          <p:cNvPr id="4" name="Rectangle 3">
            <a:extLst>
              <a:ext uri="{FF2B5EF4-FFF2-40B4-BE49-F238E27FC236}">
                <a16:creationId xmlns:a16="http://schemas.microsoft.com/office/drawing/2014/main" id="{C8A4DA4E-E0CD-F5F0-CAA9-32092CD296CF}"/>
              </a:ext>
            </a:extLst>
          </p:cNvPr>
          <p:cNvSpPr/>
          <p:nvPr/>
        </p:nvSpPr>
        <p:spPr>
          <a:xfrm>
            <a:off x="2608729" y="262412"/>
            <a:ext cx="5558301"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Model Geometry – North Site Isometric View (Close)</a:t>
            </a:r>
          </a:p>
        </p:txBody>
      </p:sp>
      <p:sp>
        <p:nvSpPr>
          <p:cNvPr id="8" name="TextBox 7">
            <a:extLst>
              <a:ext uri="{FF2B5EF4-FFF2-40B4-BE49-F238E27FC236}">
                <a16:creationId xmlns:a16="http://schemas.microsoft.com/office/drawing/2014/main" id="{DE8A6DF0-8844-300A-6FFD-0E295A1E272D}"/>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6" name="TextBox 5">
            <a:extLst>
              <a:ext uri="{FF2B5EF4-FFF2-40B4-BE49-F238E27FC236}">
                <a16:creationId xmlns:a16="http://schemas.microsoft.com/office/drawing/2014/main" id="{2789C2BC-2AC9-163A-A3B2-DBA7F31B0A38}"/>
              </a:ext>
            </a:extLst>
          </p:cNvPr>
          <p:cNvSpPr txBox="1"/>
          <p:nvPr/>
        </p:nvSpPr>
        <p:spPr>
          <a:xfrm>
            <a:off x="729404" y="5601323"/>
            <a:ext cx="2112407" cy="523206"/>
          </a:xfrm>
          <a:prstGeom prst="rect">
            <a:avLst/>
          </a:prstGeom>
        </p:spPr>
        <p:style>
          <a:lnRef idx="1">
            <a:schemeClr val="accent1"/>
          </a:lnRef>
          <a:fillRef idx="2">
            <a:schemeClr val="accent1"/>
          </a:fillRef>
          <a:effectRef idx="1">
            <a:schemeClr val="accent1"/>
          </a:effectRef>
          <a:fontRef idx="minor">
            <a:schemeClr val="dk1"/>
          </a:fontRef>
        </p:style>
        <p:txBody>
          <a:bodyPr wrap="square" lIns="91427" tIns="45713" rIns="91427" bIns="45713" rtlCol="0">
            <a:spAutoFit/>
          </a:bodyPr>
          <a:lstStyle/>
          <a:p>
            <a:r>
              <a:rPr lang="en-US" sz="1400" noProof="0" dirty="0">
                <a:latin typeface="Arial" panose="020B0604020202020204" pitchFamily="34" charset="0"/>
                <a:cs typeface="Arial" panose="020B0604020202020204" pitchFamily="34" charset="0"/>
              </a:rPr>
              <a:t>Isometric View of North Site CFD Model Domain</a:t>
            </a:r>
          </a:p>
        </p:txBody>
      </p:sp>
      <p:sp>
        <p:nvSpPr>
          <p:cNvPr id="3" name="Footer Placeholder 6">
            <a:extLst>
              <a:ext uri="{FF2B5EF4-FFF2-40B4-BE49-F238E27FC236}">
                <a16:creationId xmlns:a16="http://schemas.microsoft.com/office/drawing/2014/main" id="{BA98DA1F-D15F-0A46-D154-5CD9B4464EAD}"/>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7" name="Picture 6">
            <a:extLst>
              <a:ext uri="{FF2B5EF4-FFF2-40B4-BE49-F238E27FC236}">
                <a16:creationId xmlns:a16="http://schemas.microsoft.com/office/drawing/2014/main" id="{9538B877-65BE-997F-A7B8-0D7C1158635F}"/>
              </a:ext>
            </a:extLst>
          </p:cNvPr>
          <p:cNvPicPr>
            <a:picLocks noChangeAspect="1"/>
          </p:cNvPicPr>
          <p:nvPr/>
        </p:nvPicPr>
        <p:blipFill>
          <a:blip r:embed="rId4"/>
          <a:stretch>
            <a:fillRect/>
          </a:stretch>
        </p:blipFill>
        <p:spPr>
          <a:xfrm>
            <a:off x="8111661" y="5668392"/>
            <a:ext cx="717804" cy="1053084"/>
          </a:xfrm>
          <a:prstGeom prst="rect">
            <a:avLst/>
          </a:prstGeom>
        </p:spPr>
      </p:pic>
    </p:spTree>
    <p:extLst>
      <p:ext uri="{BB962C8B-B14F-4D97-AF65-F5344CB8AC3E}">
        <p14:creationId xmlns:p14="http://schemas.microsoft.com/office/powerpoint/2010/main" val="1460184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87607-4CD0-78A3-2626-B32712AA935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C5EF13-473A-43C1-6FAB-68F486EC58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114425"/>
            <a:ext cx="8229600" cy="4629150"/>
          </a:xfrm>
          <a:prstGeom prst="rect">
            <a:avLst/>
          </a:prstGeom>
        </p:spPr>
      </p:pic>
      <p:sp>
        <p:nvSpPr>
          <p:cNvPr id="13" name="Freeform 12">
            <a:extLst>
              <a:ext uri="{FF2B5EF4-FFF2-40B4-BE49-F238E27FC236}">
                <a16:creationId xmlns:a16="http://schemas.microsoft.com/office/drawing/2014/main" id="{77F231B5-05C8-934A-64E3-559042BFB385}"/>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DF800D8D-2CD6-64E2-1E5F-36B895497D97}"/>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2A41FB89-3C86-8BCF-6CC8-7A00569946D4}"/>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95B2E5E2-A9C1-F478-17BC-4011C7E90BCB}"/>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37738C29-9C84-1082-FB83-3DD283A53C6D}"/>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A9CD5ED5-F50A-8F87-494D-D552340EF03F}"/>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B715F27D-0C94-3CD0-33B9-A2DAA1348E60}"/>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A8C25CA6-B486-EFF8-8D15-FA7F24D926A6}"/>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82BC3235-26C3-F81F-92F3-D3EEAD179384}"/>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FA2CFD3A-4CA2-4A30-EB18-49A94713C36A}"/>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13</a:t>
            </a:fld>
            <a:endParaRPr lang="en-US" noProof="0" dirty="0"/>
          </a:p>
        </p:txBody>
      </p:sp>
      <p:sp>
        <p:nvSpPr>
          <p:cNvPr id="4" name="Rectangle 3">
            <a:extLst>
              <a:ext uri="{FF2B5EF4-FFF2-40B4-BE49-F238E27FC236}">
                <a16:creationId xmlns:a16="http://schemas.microsoft.com/office/drawing/2014/main" id="{66821666-559D-BAC5-3CB0-D2AF17B51A70}"/>
              </a:ext>
            </a:extLst>
          </p:cNvPr>
          <p:cNvSpPr/>
          <p:nvPr/>
        </p:nvSpPr>
        <p:spPr>
          <a:xfrm>
            <a:off x="3227294" y="262412"/>
            <a:ext cx="4939736"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Model Geometry – South Site Plan View</a:t>
            </a:r>
          </a:p>
        </p:txBody>
      </p:sp>
      <p:sp>
        <p:nvSpPr>
          <p:cNvPr id="8" name="TextBox 7">
            <a:extLst>
              <a:ext uri="{FF2B5EF4-FFF2-40B4-BE49-F238E27FC236}">
                <a16:creationId xmlns:a16="http://schemas.microsoft.com/office/drawing/2014/main" id="{E57F571D-0451-AEDA-77A0-A9D7E92785DD}"/>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pic>
        <p:nvPicPr>
          <p:cNvPr id="7" name="Picture 6">
            <a:extLst>
              <a:ext uri="{FF2B5EF4-FFF2-40B4-BE49-F238E27FC236}">
                <a16:creationId xmlns:a16="http://schemas.microsoft.com/office/drawing/2014/main" id="{4AB09F14-1A9F-259D-BA27-4AD901827AC9}"/>
              </a:ext>
            </a:extLst>
          </p:cNvPr>
          <p:cNvPicPr>
            <a:picLocks noChangeAspect="1"/>
          </p:cNvPicPr>
          <p:nvPr/>
        </p:nvPicPr>
        <p:blipFill>
          <a:blip r:embed="rId4"/>
          <a:stretch>
            <a:fillRect/>
          </a:stretch>
        </p:blipFill>
        <p:spPr>
          <a:xfrm>
            <a:off x="8111661" y="5668392"/>
            <a:ext cx="717804" cy="1053084"/>
          </a:xfrm>
          <a:prstGeom prst="rect">
            <a:avLst/>
          </a:prstGeom>
        </p:spPr>
      </p:pic>
      <p:sp>
        <p:nvSpPr>
          <p:cNvPr id="11" name="Footer Placeholder 6">
            <a:extLst>
              <a:ext uri="{FF2B5EF4-FFF2-40B4-BE49-F238E27FC236}">
                <a16:creationId xmlns:a16="http://schemas.microsoft.com/office/drawing/2014/main" id="{18E6FC33-E91D-E1B9-0ECE-2AD3D0C61972}"/>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sp>
        <p:nvSpPr>
          <p:cNvPr id="6" name="TextBox 5">
            <a:extLst>
              <a:ext uri="{FF2B5EF4-FFF2-40B4-BE49-F238E27FC236}">
                <a16:creationId xmlns:a16="http://schemas.microsoft.com/office/drawing/2014/main" id="{D628B34C-70CF-CC5D-6A7B-9972AB654076}"/>
              </a:ext>
            </a:extLst>
          </p:cNvPr>
          <p:cNvSpPr txBox="1"/>
          <p:nvPr/>
        </p:nvSpPr>
        <p:spPr>
          <a:xfrm>
            <a:off x="729405" y="5601323"/>
            <a:ext cx="2130336" cy="523206"/>
          </a:xfrm>
          <a:prstGeom prst="rect">
            <a:avLst/>
          </a:prstGeom>
        </p:spPr>
        <p:style>
          <a:lnRef idx="1">
            <a:schemeClr val="accent1"/>
          </a:lnRef>
          <a:fillRef idx="2">
            <a:schemeClr val="accent1"/>
          </a:fillRef>
          <a:effectRef idx="1">
            <a:schemeClr val="accent1"/>
          </a:effectRef>
          <a:fontRef idx="minor">
            <a:schemeClr val="dk1"/>
          </a:fontRef>
        </p:style>
        <p:txBody>
          <a:bodyPr wrap="square" lIns="91427" tIns="45713" rIns="91427" bIns="45713" rtlCol="0">
            <a:spAutoFit/>
          </a:bodyPr>
          <a:lstStyle/>
          <a:p>
            <a:r>
              <a:rPr lang="en-US" sz="1400" noProof="0" dirty="0">
                <a:latin typeface="Arial" panose="020B0604020202020204" pitchFamily="34" charset="0"/>
                <a:cs typeface="Arial" panose="020B0604020202020204" pitchFamily="34" charset="0"/>
              </a:rPr>
              <a:t>Aerial View of South Site CFD Model Domain</a:t>
            </a:r>
          </a:p>
        </p:txBody>
      </p:sp>
      <p:cxnSp>
        <p:nvCxnSpPr>
          <p:cNvPr id="35" name="Straight Connector 34">
            <a:extLst>
              <a:ext uri="{FF2B5EF4-FFF2-40B4-BE49-F238E27FC236}">
                <a16:creationId xmlns:a16="http://schemas.microsoft.com/office/drawing/2014/main" id="{4E49CF9C-982E-AF55-6289-0377A8969184}"/>
              </a:ext>
            </a:extLst>
          </p:cNvPr>
          <p:cNvCxnSpPr>
            <a:cxnSpLocks/>
            <a:endCxn id="15" idx="3"/>
          </p:cNvCxnSpPr>
          <p:nvPr/>
        </p:nvCxnSpPr>
        <p:spPr>
          <a:xfrm flipH="1">
            <a:off x="2162339" y="3336432"/>
            <a:ext cx="200624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9CEE843-7A82-9210-D609-5F1423F1D779}"/>
              </a:ext>
            </a:extLst>
          </p:cNvPr>
          <p:cNvSpPr txBox="1">
            <a:spLocks/>
          </p:cNvSpPr>
          <p:nvPr/>
        </p:nvSpPr>
        <p:spPr>
          <a:xfrm>
            <a:off x="996527" y="3074822"/>
            <a:ext cx="1165812" cy="523220"/>
          </a:xfrm>
          <a:prstGeom prst="rect">
            <a:avLst/>
          </a:prstGeom>
          <a:solidFill>
            <a:schemeClr val="bg1"/>
          </a:solidFill>
          <a:ln w="19050">
            <a:solidFill>
              <a:schemeClr val="tx1"/>
            </a:solidFill>
          </a:ln>
        </p:spPr>
        <p:txBody>
          <a:bodyPr wrap="square" rtlCol="0">
            <a:spAutoFit/>
          </a:bodyPr>
          <a:lstStyle/>
          <a:p>
            <a:pPr algn="ctr"/>
            <a:r>
              <a:rPr lang="en-US" sz="1400" noProof="0" dirty="0">
                <a:solidFill>
                  <a:srgbClr val="008080"/>
                </a:solidFill>
                <a:latin typeface="Arial" panose="020B0604020202020204" pitchFamily="34" charset="0"/>
                <a:cs typeface="Arial" panose="020B0604020202020204" pitchFamily="34" charset="0"/>
              </a:rPr>
              <a:t>South Site Perimeter</a:t>
            </a:r>
          </a:p>
        </p:txBody>
      </p:sp>
      <p:sp>
        <p:nvSpPr>
          <p:cNvPr id="18" name="TextBox 17">
            <a:extLst>
              <a:ext uri="{FF2B5EF4-FFF2-40B4-BE49-F238E27FC236}">
                <a16:creationId xmlns:a16="http://schemas.microsoft.com/office/drawing/2014/main" id="{350D3E07-DDBE-DE92-A04C-F8A169EE3557}"/>
              </a:ext>
            </a:extLst>
          </p:cNvPr>
          <p:cNvSpPr txBox="1">
            <a:spLocks/>
          </p:cNvSpPr>
          <p:nvPr/>
        </p:nvSpPr>
        <p:spPr>
          <a:xfrm>
            <a:off x="996527" y="4241607"/>
            <a:ext cx="1165812" cy="523220"/>
          </a:xfrm>
          <a:prstGeom prst="rect">
            <a:avLst/>
          </a:prstGeom>
          <a:solidFill>
            <a:schemeClr val="bg1"/>
          </a:solidFill>
          <a:ln w="19050">
            <a:solidFill>
              <a:schemeClr val="tx1"/>
            </a:solidFill>
          </a:ln>
        </p:spPr>
        <p:txBody>
          <a:bodyPr wrap="square" rtlCol="0">
            <a:spAutoFit/>
          </a:bodyPr>
          <a:lstStyle/>
          <a:p>
            <a:pPr algn="ctr"/>
            <a:r>
              <a:rPr lang="en-US" sz="1400" noProof="0" dirty="0">
                <a:solidFill>
                  <a:srgbClr val="008080"/>
                </a:solidFill>
                <a:latin typeface="Arial" panose="020B0604020202020204" pitchFamily="34" charset="0"/>
                <a:cs typeface="Arial" panose="020B0604020202020204" pitchFamily="34" charset="0"/>
              </a:rPr>
              <a:t>STAMP Perimeter</a:t>
            </a:r>
          </a:p>
        </p:txBody>
      </p:sp>
      <p:sp>
        <p:nvSpPr>
          <p:cNvPr id="21" name="Freeform: Shape 20">
            <a:extLst>
              <a:ext uri="{FF2B5EF4-FFF2-40B4-BE49-F238E27FC236}">
                <a16:creationId xmlns:a16="http://schemas.microsoft.com/office/drawing/2014/main" id="{9155E4E8-6A05-82D8-5564-C5B7F1825C2C}"/>
              </a:ext>
            </a:extLst>
          </p:cNvPr>
          <p:cNvSpPr/>
          <p:nvPr/>
        </p:nvSpPr>
        <p:spPr>
          <a:xfrm>
            <a:off x="4168588" y="2832847"/>
            <a:ext cx="1389530" cy="851647"/>
          </a:xfrm>
          <a:custGeom>
            <a:avLst/>
            <a:gdLst>
              <a:gd name="csX0" fmla="*/ 0 w 1389530"/>
              <a:gd name="csY0" fmla="*/ 842682 h 851647"/>
              <a:gd name="csX1" fmla="*/ 17930 w 1389530"/>
              <a:gd name="csY1" fmla="*/ 0 h 851647"/>
              <a:gd name="csX2" fmla="*/ 161365 w 1389530"/>
              <a:gd name="csY2" fmla="*/ 134471 h 851647"/>
              <a:gd name="csX3" fmla="*/ 1129553 w 1389530"/>
              <a:gd name="csY3" fmla="*/ 197224 h 851647"/>
              <a:gd name="csX4" fmla="*/ 1389530 w 1389530"/>
              <a:gd name="csY4" fmla="*/ 286871 h 851647"/>
              <a:gd name="csX5" fmla="*/ 1362636 w 1389530"/>
              <a:gd name="csY5" fmla="*/ 851647 h 851647"/>
              <a:gd name="csX6" fmla="*/ 0 w 1389530"/>
              <a:gd name="csY6" fmla="*/ 842682 h 8516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89530" h="851647">
                <a:moveTo>
                  <a:pt x="0" y="842682"/>
                </a:moveTo>
                <a:lnTo>
                  <a:pt x="17930" y="0"/>
                </a:lnTo>
                <a:lnTo>
                  <a:pt x="161365" y="134471"/>
                </a:lnTo>
                <a:lnTo>
                  <a:pt x="1129553" y="197224"/>
                </a:lnTo>
                <a:lnTo>
                  <a:pt x="1389530" y="286871"/>
                </a:lnTo>
                <a:lnTo>
                  <a:pt x="1362636" y="851647"/>
                </a:lnTo>
                <a:lnTo>
                  <a:pt x="0" y="842682"/>
                </a:ln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Freeform: Shape 30">
            <a:extLst>
              <a:ext uri="{FF2B5EF4-FFF2-40B4-BE49-F238E27FC236}">
                <a16:creationId xmlns:a16="http://schemas.microsoft.com/office/drawing/2014/main" id="{8375D994-84D9-8A88-62A7-B9EDF800084C}"/>
              </a:ext>
            </a:extLst>
          </p:cNvPr>
          <p:cNvSpPr/>
          <p:nvPr/>
        </p:nvSpPr>
        <p:spPr>
          <a:xfrm>
            <a:off x="4124325" y="5622131"/>
            <a:ext cx="233363" cy="47625"/>
          </a:xfrm>
          <a:custGeom>
            <a:avLst/>
            <a:gdLst>
              <a:gd name="csX0" fmla="*/ 0 w 233363"/>
              <a:gd name="csY0" fmla="*/ 47625 h 47625"/>
              <a:gd name="csX1" fmla="*/ 33338 w 233363"/>
              <a:gd name="csY1" fmla="*/ 2382 h 47625"/>
              <a:gd name="csX2" fmla="*/ 185738 w 233363"/>
              <a:gd name="csY2" fmla="*/ 0 h 47625"/>
              <a:gd name="csX3" fmla="*/ 233363 w 233363"/>
              <a:gd name="csY3" fmla="*/ 40482 h 47625"/>
            </a:gdLst>
            <a:ahLst/>
            <a:cxnLst>
              <a:cxn ang="0">
                <a:pos x="csX0" y="csY0"/>
              </a:cxn>
              <a:cxn ang="0">
                <a:pos x="csX1" y="csY1"/>
              </a:cxn>
              <a:cxn ang="0">
                <a:pos x="csX2" y="csY2"/>
              </a:cxn>
              <a:cxn ang="0">
                <a:pos x="csX3" y="csY3"/>
              </a:cxn>
            </a:cxnLst>
            <a:rect l="l" t="t" r="r" b="b"/>
            <a:pathLst>
              <a:path w="233363" h="47625">
                <a:moveTo>
                  <a:pt x="0" y="47625"/>
                </a:moveTo>
                <a:lnTo>
                  <a:pt x="33338" y="2382"/>
                </a:lnTo>
                <a:lnTo>
                  <a:pt x="185738" y="0"/>
                </a:lnTo>
                <a:lnTo>
                  <a:pt x="233363" y="40482"/>
                </a:lnTo>
              </a:path>
            </a:pathLst>
          </a:cu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Freeform: Shape 31">
            <a:extLst>
              <a:ext uri="{FF2B5EF4-FFF2-40B4-BE49-F238E27FC236}">
                <a16:creationId xmlns:a16="http://schemas.microsoft.com/office/drawing/2014/main" id="{C1A6D357-75DA-FAA8-26C0-AA16569FA59B}"/>
              </a:ext>
            </a:extLst>
          </p:cNvPr>
          <p:cNvSpPr/>
          <p:nvPr/>
        </p:nvSpPr>
        <p:spPr>
          <a:xfrm>
            <a:off x="4843463" y="5476875"/>
            <a:ext cx="669131" cy="195263"/>
          </a:xfrm>
          <a:custGeom>
            <a:avLst/>
            <a:gdLst>
              <a:gd name="csX0" fmla="*/ 0 w 669131"/>
              <a:gd name="csY0" fmla="*/ 195263 h 195263"/>
              <a:gd name="csX1" fmla="*/ 2381 w 669131"/>
              <a:gd name="csY1" fmla="*/ 0 h 195263"/>
              <a:gd name="csX2" fmla="*/ 669131 w 669131"/>
              <a:gd name="csY2" fmla="*/ 9525 h 195263"/>
              <a:gd name="csX3" fmla="*/ 669131 w 669131"/>
              <a:gd name="csY3" fmla="*/ 195263 h 195263"/>
            </a:gdLst>
            <a:ahLst/>
            <a:cxnLst>
              <a:cxn ang="0">
                <a:pos x="csX0" y="csY0"/>
              </a:cxn>
              <a:cxn ang="0">
                <a:pos x="csX1" y="csY1"/>
              </a:cxn>
              <a:cxn ang="0">
                <a:pos x="csX2" y="csY2"/>
              </a:cxn>
              <a:cxn ang="0">
                <a:pos x="csX3" y="csY3"/>
              </a:cxn>
            </a:cxnLst>
            <a:rect l="l" t="t" r="r" b="b"/>
            <a:pathLst>
              <a:path w="669131" h="195263">
                <a:moveTo>
                  <a:pt x="0" y="195263"/>
                </a:moveTo>
                <a:cubicBezTo>
                  <a:pt x="794" y="130175"/>
                  <a:pt x="1587" y="65088"/>
                  <a:pt x="2381" y="0"/>
                </a:cubicBezTo>
                <a:lnTo>
                  <a:pt x="669131" y="9525"/>
                </a:lnTo>
                <a:lnTo>
                  <a:pt x="669131" y="195263"/>
                </a:lnTo>
              </a:path>
            </a:pathLst>
          </a:cu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33" name="Straight Connector 32">
            <a:extLst>
              <a:ext uri="{FF2B5EF4-FFF2-40B4-BE49-F238E27FC236}">
                <a16:creationId xmlns:a16="http://schemas.microsoft.com/office/drawing/2014/main" id="{14331DD3-D5E2-C9B2-B147-7120FC8C1365}"/>
              </a:ext>
            </a:extLst>
          </p:cNvPr>
          <p:cNvCxnSpPr>
            <a:cxnSpLocks/>
            <a:endCxn id="18" idx="3"/>
          </p:cNvCxnSpPr>
          <p:nvPr/>
        </p:nvCxnSpPr>
        <p:spPr>
          <a:xfrm flipH="1">
            <a:off x="2162339" y="4483100"/>
            <a:ext cx="555461" cy="2011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Freeform: Shape 28">
            <a:extLst>
              <a:ext uri="{FF2B5EF4-FFF2-40B4-BE49-F238E27FC236}">
                <a16:creationId xmlns:a16="http://schemas.microsoft.com/office/drawing/2014/main" id="{16477081-989E-73A7-1F3E-02122C00408D}"/>
              </a:ext>
            </a:extLst>
          </p:cNvPr>
          <p:cNvSpPr/>
          <p:nvPr/>
        </p:nvSpPr>
        <p:spPr>
          <a:xfrm>
            <a:off x="2483224" y="3962400"/>
            <a:ext cx="762000" cy="1703294"/>
          </a:xfrm>
          <a:custGeom>
            <a:avLst/>
            <a:gdLst>
              <a:gd name="csX0" fmla="*/ 0 w 762000"/>
              <a:gd name="csY0" fmla="*/ 0 h 1703294"/>
              <a:gd name="csX1" fmla="*/ 762000 w 762000"/>
              <a:gd name="csY1" fmla="*/ 1703294 h 1703294"/>
            </a:gdLst>
            <a:ahLst/>
            <a:cxnLst>
              <a:cxn ang="0">
                <a:pos x="csX0" y="csY0"/>
              </a:cxn>
              <a:cxn ang="0">
                <a:pos x="csX1" y="csY1"/>
              </a:cxn>
            </a:cxnLst>
            <a:rect l="l" t="t" r="r" b="b"/>
            <a:pathLst>
              <a:path w="762000" h="1703294">
                <a:moveTo>
                  <a:pt x="0" y="0"/>
                </a:moveTo>
                <a:lnTo>
                  <a:pt x="762000" y="1703294"/>
                </a:lnTo>
              </a:path>
            </a:pathLst>
          </a:cu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8" name="Freeform: Shape 47">
            <a:extLst>
              <a:ext uri="{FF2B5EF4-FFF2-40B4-BE49-F238E27FC236}">
                <a16:creationId xmlns:a16="http://schemas.microsoft.com/office/drawing/2014/main" id="{CD845D19-3FFE-A9EC-CDB6-1E01AF95551F}"/>
              </a:ext>
            </a:extLst>
          </p:cNvPr>
          <p:cNvSpPr/>
          <p:nvPr/>
        </p:nvSpPr>
        <p:spPr>
          <a:xfrm>
            <a:off x="6974541" y="3702424"/>
            <a:ext cx="17930" cy="1972235"/>
          </a:xfrm>
          <a:custGeom>
            <a:avLst/>
            <a:gdLst>
              <a:gd name="csX0" fmla="*/ 17930 w 17930"/>
              <a:gd name="csY0" fmla="*/ 0 h 1972235"/>
              <a:gd name="csX1" fmla="*/ 0 w 17930"/>
              <a:gd name="csY1" fmla="*/ 1972235 h 1972235"/>
            </a:gdLst>
            <a:ahLst/>
            <a:cxnLst>
              <a:cxn ang="0">
                <a:pos x="csX0" y="csY0"/>
              </a:cxn>
              <a:cxn ang="0">
                <a:pos x="csX1" y="csY1"/>
              </a:cxn>
            </a:cxnLst>
            <a:rect l="l" t="t" r="r" b="b"/>
            <a:pathLst>
              <a:path w="17930" h="1972235">
                <a:moveTo>
                  <a:pt x="17930" y="0"/>
                </a:moveTo>
                <a:lnTo>
                  <a:pt x="0" y="1972235"/>
                </a:lnTo>
              </a:path>
            </a:pathLst>
          </a:cu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8" name="Group 27">
            <a:extLst>
              <a:ext uri="{FF2B5EF4-FFF2-40B4-BE49-F238E27FC236}">
                <a16:creationId xmlns:a16="http://schemas.microsoft.com/office/drawing/2014/main" id="{F1A35D2F-20B5-9835-ECEE-073521BC70D5}"/>
              </a:ext>
            </a:extLst>
          </p:cNvPr>
          <p:cNvGrpSpPr/>
          <p:nvPr/>
        </p:nvGrpSpPr>
        <p:grpSpPr>
          <a:xfrm>
            <a:off x="6895622" y="3950152"/>
            <a:ext cx="1828800" cy="1828800"/>
            <a:chOff x="5939727" y="2690304"/>
            <a:chExt cx="1828800" cy="1828800"/>
          </a:xfrm>
        </p:grpSpPr>
        <p:sp>
          <p:nvSpPr>
            <p:cNvPr id="27" name="Oval 26">
              <a:extLst>
                <a:ext uri="{FF2B5EF4-FFF2-40B4-BE49-F238E27FC236}">
                  <a16:creationId xmlns:a16="http://schemas.microsoft.com/office/drawing/2014/main" id="{04650C42-3120-9CA5-41B6-8F7CA762C1F6}"/>
                </a:ext>
              </a:extLst>
            </p:cNvPr>
            <p:cNvSpPr/>
            <p:nvPr/>
          </p:nvSpPr>
          <p:spPr>
            <a:xfrm>
              <a:off x="5939727" y="2690304"/>
              <a:ext cx="1828800" cy="1828800"/>
            </a:xfrm>
            <a:prstGeom prst="ellipse">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034" name="Picture 10" descr="Compass PNG">
              <a:extLst>
                <a:ext uri="{FF2B5EF4-FFF2-40B4-BE49-F238E27FC236}">
                  <a16:creationId xmlns:a16="http://schemas.microsoft.com/office/drawing/2014/main" id="{765428B4-C44E-3633-27EB-45CD9CB6112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97832" y="2804604"/>
              <a:ext cx="1712589" cy="16002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92470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5E6CF-27DF-10E8-C022-FD831047D6F4}"/>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76BB51F-0505-F450-923A-AFF9E3710A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114425"/>
            <a:ext cx="8229600" cy="4629150"/>
          </a:xfrm>
          <a:prstGeom prst="rect">
            <a:avLst/>
          </a:prstGeom>
        </p:spPr>
      </p:pic>
      <p:sp>
        <p:nvSpPr>
          <p:cNvPr id="13" name="Freeform 12">
            <a:extLst>
              <a:ext uri="{FF2B5EF4-FFF2-40B4-BE49-F238E27FC236}">
                <a16:creationId xmlns:a16="http://schemas.microsoft.com/office/drawing/2014/main" id="{2883CFB5-1D77-CD33-DDBA-E1BE282231C3}"/>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48355FC2-FAFD-9726-D1E3-8374EBEB608B}"/>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751DB1BF-9F6F-05FF-0991-3A745E9BDE63}"/>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AA1635CF-37AD-CEF3-1E48-6BD1A72DB1EC}"/>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D1858F5B-0C55-D7B3-F45B-D40F7E0D4087}"/>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39866AFF-0B87-C739-5948-75BD254D2EB0}"/>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DC9C841B-3B46-1104-B8ED-BA54CD594125}"/>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F638F06A-B1F9-1737-4E9C-BC7B6228F324}"/>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8CD60645-B104-9EAA-8E2C-DDCBE37B8AF1}"/>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65D79A40-6249-BFC0-5C78-DD7CFDD2E362}"/>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14</a:t>
            </a:fld>
            <a:endParaRPr lang="en-US" noProof="0" dirty="0"/>
          </a:p>
        </p:txBody>
      </p:sp>
      <p:sp>
        <p:nvSpPr>
          <p:cNvPr id="4" name="Rectangle 3">
            <a:extLst>
              <a:ext uri="{FF2B5EF4-FFF2-40B4-BE49-F238E27FC236}">
                <a16:creationId xmlns:a16="http://schemas.microsoft.com/office/drawing/2014/main" id="{7C24CA6E-41EA-5BB7-A284-C217FEC696F3}"/>
              </a:ext>
            </a:extLst>
          </p:cNvPr>
          <p:cNvSpPr/>
          <p:nvPr/>
        </p:nvSpPr>
        <p:spPr>
          <a:xfrm>
            <a:off x="2689412" y="262412"/>
            <a:ext cx="5477618"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Model Geometry – South Site Isometric View</a:t>
            </a:r>
          </a:p>
        </p:txBody>
      </p:sp>
      <p:sp>
        <p:nvSpPr>
          <p:cNvPr id="8" name="TextBox 7">
            <a:extLst>
              <a:ext uri="{FF2B5EF4-FFF2-40B4-BE49-F238E27FC236}">
                <a16:creationId xmlns:a16="http://schemas.microsoft.com/office/drawing/2014/main" id="{A8B18720-A12F-2D53-7B9D-7097792A2DD9}"/>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6" name="TextBox 5">
            <a:extLst>
              <a:ext uri="{FF2B5EF4-FFF2-40B4-BE49-F238E27FC236}">
                <a16:creationId xmlns:a16="http://schemas.microsoft.com/office/drawing/2014/main" id="{5FBE93E6-0FF7-8313-4F6C-22B4B6249E8A}"/>
              </a:ext>
            </a:extLst>
          </p:cNvPr>
          <p:cNvSpPr txBox="1"/>
          <p:nvPr/>
        </p:nvSpPr>
        <p:spPr>
          <a:xfrm>
            <a:off x="729404" y="5601323"/>
            <a:ext cx="2112407" cy="523206"/>
          </a:xfrm>
          <a:prstGeom prst="rect">
            <a:avLst/>
          </a:prstGeom>
        </p:spPr>
        <p:style>
          <a:lnRef idx="1">
            <a:schemeClr val="accent1"/>
          </a:lnRef>
          <a:fillRef idx="2">
            <a:schemeClr val="accent1"/>
          </a:fillRef>
          <a:effectRef idx="1">
            <a:schemeClr val="accent1"/>
          </a:effectRef>
          <a:fontRef idx="minor">
            <a:schemeClr val="dk1"/>
          </a:fontRef>
        </p:style>
        <p:txBody>
          <a:bodyPr wrap="square" lIns="91427" tIns="45713" rIns="91427" bIns="45713" rtlCol="0">
            <a:spAutoFit/>
          </a:bodyPr>
          <a:lstStyle/>
          <a:p>
            <a:r>
              <a:rPr lang="en-US" sz="1400" noProof="0" dirty="0">
                <a:latin typeface="Arial" panose="020B0604020202020204" pitchFamily="34" charset="0"/>
                <a:cs typeface="Arial" panose="020B0604020202020204" pitchFamily="34" charset="0"/>
              </a:rPr>
              <a:t>Isometric View of South Site CFD Model Domain</a:t>
            </a:r>
          </a:p>
        </p:txBody>
      </p:sp>
      <p:sp>
        <p:nvSpPr>
          <p:cNvPr id="3" name="Footer Placeholder 6">
            <a:extLst>
              <a:ext uri="{FF2B5EF4-FFF2-40B4-BE49-F238E27FC236}">
                <a16:creationId xmlns:a16="http://schemas.microsoft.com/office/drawing/2014/main" id="{9E62D849-F2CB-8DE6-5CC7-81DB7491BECA}"/>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7" name="Picture 6">
            <a:extLst>
              <a:ext uri="{FF2B5EF4-FFF2-40B4-BE49-F238E27FC236}">
                <a16:creationId xmlns:a16="http://schemas.microsoft.com/office/drawing/2014/main" id="{4D4F21E0-7FE2-7812-9875-ADB4D6EC9237}"/>
              </a:ext>
            </a:extLst>
          </p:cNvPr>
          <p:cNvPicPr>
            <a:picLocks noChangeAspect="1"/>
          </p:cNvPicPr>
          <p:nvPr/>
        </p:nvPicPr>
        <p:blipFill>
          <a:blip r:embed="rId4"/>
          <a:stretch>
            <a:fillRect/>
          </a:stretch>
        </p:blipFill>
        <p:spPr>
          <a:xfrm>
            <a:off x="8111661" y="5668392"/>
            <a:ext cx="717804" cy="1053084"/>
          </a:xfrm>
          <a:prstGeom prst="rect">
            <a:avLst/>
          </a:prstGeom>
        </p:spPr>
      </p:pic>
    </p:spTree>
    <p:extLst>
      <p:ext uri="{BB962C8B-B14F-4D97-AF65-F5344CB8AC3E}">
        <p14:creationId xmlns:p14="http://schemas.microsoft.com/office/powerpoint/2010/main" val="4218634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5D05D-CCAA-1DA1-F305-17FB6873EB2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D7BC884-4A4F-4295-371F-67F5D164B2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990600"/>
            <a:ext cx="8229600" cy="4629150"/>
          </a:xfrm>
          <a:prstGeom prst="rect">
            <a:avLst/>
          </a:prstGeom>
          <a:ln w="19050">
            <a:solidFill>
              <a:schemeClr val="tx1"/>
            </a:solidFill>
          </a:ln>
        </p:spPr>
      </p:pic>
      <p:sp>
        <p:nvSpPr>
          <p:cNvPr id="13" name="Freeform 12">
            <a:extLst>
              <a:ext uri="{FF2B5EF4-FFF2-40B4-BE49-F238E27FC236}">
                <a16:creationId xmlns:a16="http://schemas.microsoft.com/office/drawing/2014/main" id="{29B0E842-EA17-C1DC-D7C7-3D2FD4EFC02C}"/>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2DFD0D17-6BDD-0E57-64CB-E7F64417B1CE}"/>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A07E988E-991A-33FB-7C4C-A05A5C9B5C39}"/>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D4340995-6B3C-9D60-E93C-454AC1B07945}"/>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5A50E319-0966-231D-2700-CA5089371038}"/>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64B4EEFB-DB56-1EE3-DF6B-FCD51D19A354}"/>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504E89CD-B074-D9AB-8E76-8AE397229391}"/>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A8D8E8EA-E835-9B19-426F-B733D55FA40A}"/>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ACC04452-ED70-1103-105D-5D9C2A6A801D}"/>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4088C15A-8A1C-D5E1-C4CE-D1611001310B}"/>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15</a:t>
            </a:fld>
            <a:endParaRPr lang="en-US" noProof="0" dirty="0"/>
          </a:p>
        </p:txBody>
      </p:sp>
      <p:sp>
        <p:nvSpPr>
          <p:cNvPr id="4" name="Rectangle 3">
            <a:extLst>
              <a:ext uri="{FF2B5EF4-FFF2-40B4-BE49-F238E27FC236}">
                <a16:creationId xmlns:a16="http://schemas.microsoft.com/office/drawing/2014/main" id="{16FF58F3-09A3-DB7C-F483-95E2AA9DB228}"/>
              </a:ext>
            </a:extLst>
          </p:cNvPr>
          <p:cNvSpPr/>
          <p:nvPr/>
        </p:nvSpPr>
        <p:spPr>
          <a:xfrm>
            <a:off x="2465294" y="262412"/>
            <a:ext cx="5701736"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Model Geometry – South Site Isometric View (Close)</a:t>
            </a:r>
          </a:p>
        </p:txBody>
      </p:sp>
      <p:sp>
        <p:nvSpPr>
          <p:cNvPr id="8" name="TextBox 7">
            <a:extLst>
              <a:ext uri="{FF2B5EF4-FFF2-40B4-BE49-F238E27FC236}">
                <a16:creationId xmlns:a16="http://schemas.microsoft.com/office/drawing/2014/main" id="{8D0C7AB9-EDA3-E9B2-8520-5A371892FD0A}"/>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6" name="TextBox 5">
            <a:extLst>
              <a:ext uri="{FF2B5EF4-FFF2-40B4-BE49-F238E27FC236}">
                <a16:creationId xmlns:a16="http://schemas.microsoft.com/office/drawing/2014/main" id="{9245C3C3-537B-8991-02D1-666BE330F7DD}"/>
              </a:ext>
            </a:extLst>
          </p:cNvPr>
          <p:cNvSpPr txBox="1"/>
          <p:nvPr/>
        </p:nvSpPr>
        <p:spPr>
          <a:xfrm>
            <a:off x="729404" y="5601323"/>
            <a:ext cx="2112407" cy="523206"/>
          </a:xfrm>
          <a:prstGeom prst="rect">
            <a:avLst/>
          </a:prstGeom>
        </p:spPr>
        <p:style>
          <a:lnRef idx="1">
            <a:schemeClr val="accent1"/>
          </a:lnRef>
          <a:fillRef idx="2">
            <a:schemeClr val="accent1"/>
          </a:fillRef>
          <a:effectRef idx="1">
            <a:schemeClr val="accent1"/>
          </a:effectRef>
          <a:fontRef idx="minor">
            <a:schemeClr val="dk1"/>
          </a:fontRef>
        </p:style>
        <p:txBody>
          <a:bodyPr wrap="square" lIns="91427" tIns="45713" rIns="91427" bIns="45713" rtlCol="0">
            <a:spAutoFit/>
          </a:bodyPr>
          <a:lstStyle/>
          <a:p>
            <a:r>
              <a:rPr lang="en-US" sz="1400" noProof="0" dirty="0">
                <a:latin typeface="Arial" panose="020B0604020202020204" pitchFamily="34" charset="0"/>
                <a:cs typeface="Arial" panose="020B0604020202020204" pitchFamily="34" charset="0"/>
              </a:rPr>
              <a:t>Isometric View of South Site CFD Model Domain</a:t>
            </a:r>
          </a:p>
        </p:txBody>
      </p:sp>
      <p:sp>
        <p:nvSpPr>
          <p:cNvPr id="3" name="Footer Placeholder 6">
            <a:extLst>
              <a:ext uri="{FF2B5EF4-FFF2-40B4-BE49-F238E27FC236}">
                <a16:creationId xmlns:a16="http://schemas.microsoft.com/office/drawing/2014/main" id="{437AA459-D4C9-8C7B-49EF-5F2FF889BE9A}"/>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7" name="Picture 6">
            <a:extLst>
              <a:ext uri="{FF2B5EF4-FFF2-40B4-BE49-F238E27FC236}">
                <a16:creationId xmlns:a16="http://schemas.microsoft.com/office/drawing/2014/main" id="{57E001E4-E959-847D-FB49-926C2B6015BD}"/>
              </a:ext>
            </a:extLst>
          </p:cNvPr>
          <p:cNvPicPr>
            <a:picLocks noChangeAspect="1"/>
          </p:cNvPicPr>
          <p:nvPr/>
        </p:nvPicPr>
        <p:blipFill>
          <a:blip r:embed="rId4"/>
          <a:stretch>
            <a:fillRect/>
          </a:stretch>
        </p:blipFill>
        <p:spPr>
          <a:xfrm>
            <a:off x="8111661" y="5668392"/>
            <a:ext cx="717804" cy="1053084"/>
          </a:xfrm>
          <a:prstGeom prst="rect">
            <a:avLst/>
          </a:prstGeom>
        </p:spPr>
      </p:pic>
    </p:spTree>
    <p:extLst>
      <p:ext uri="{BB962C8B-B14F-4D97-AF65-F5344CB8AC3E}">
        <p14:creationId xmlns:p14="http://schemas.microsoft.com/office/powerpoint/2010/main" val="1114317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A3EA0-C239-B1AD-F4A2-0DF4CD99F213}"/>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DF06D8EF-79EB-0537-CDB0-357257AD6368}"/>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465A4EBC-6FDB-CC61-72E4-56367961D874}"/>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22249B87-0A70-CD50-F49E-A94F79509BEC}"/>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B510181B-2C02-9ED4-BAE6-E8530DD10F31}"/>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D93C282A-4C80-BEFA-0BEB-F764A2AE58FC}"/>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13F44DCF-AD14-5264-59C9-3039A1899BB9}"/>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55CE2A8D-0398-DD73-9628-6A5AA6F67BFF}"/>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D43988C8-27BD-4CEC-708E-4EED04EB8A10}"/>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CDE5C9FF-9A6C-BC22-1B8E-95A77C4E7F7A}"/>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DA18DE1A-93E5-050C-D0CE-1194F66CFD79}"/>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16</a:t>
            </a:fld>
            <a:endParaRPr lang="en-US" noProof="0" dirty="0"/>
          </a:p>
        </p:txBody>
      </p:sp>
      <p:sp>
        <p:nvSpPr>
          <p:cNvPr id="4" name="Rectangle 3">
            <a:extLst>
              <a:ext uri="{FF2B5EF4-FFF2-40B4-BE49-F238E27FC236}">
                <a16:creationId xmlns:a16="http://schemas.microsoft.com/office/drawing/2014/main" id="{0508CC54-3FCD-CDB7-8FA0-5B5158BC4630}"/>
              </a:ext>
            </a:extLst>
          </p:cNvPr>
          <p:cNvSpPr/>
          <p:nvPr/>
        </p:nvSpPr>
        <p:spPr>
          <a:xfrm>
            <a:off x="1905000" y="262412"/>
            <a:ext cx="62620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Model Geometry – Additional Notes</a:t>
            </a:r>
            <a:endParaRPr lang="en-US" sz="2400" noProof="0" dirty="0">
              <a:solidFill>
                <a:srgbClr val="00808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7330E27-B529-13A7-DC08-83F21FF894A1}"/>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3" name="Footer Placeholder 6">
            <a:extLst>
              <a:ext uri="{FF2B5EF4-FFF2-40B4-BE49-F238E27FC236}">
                <a16:creationId xmlns:a16="http://schemas.microsoft.com/office/drawing/2014/main" id="{97E9CE8D-3FA1-779D-1D57-134AB9AB5001}"/>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9D26417E-C598-0FE7-77C6-969147CC8C09}"/>
              </a:ext>
            </a:extLst>
          </p:cNvPr>
          <p:cNvPicPr>
            <a:picLocks noChangeAspect="1"/>
          </p:cNvPicPr>
          <p:nvPr/>
        </p:nvPicPr>
        <p:blipFill>
          <a:blip r:embed="rId3"/>
          <a:stretch>
            <a:fillRect/>
          </a:stretch>
        </p:blipFill>
        <p:spPr>
          <a:xfrm>
            <a:off x="8111661" y="5668392"/>
            <a:ext cx="717804" cy="1053084"/>
          </a:xfrm>
          <a:prstGeom prst="rect">
            <a:avLst/>
          </a:prstGeom>
        </p:spPr>
      </p:pic>
      <p:sp>
        <p:nvSpPr>
          <p:cNvPr id="9" name="Rectangle 8">
            <a:extLst>
              <a:ext uri="{FF2B5EF4-FFF2-40B4-BE49-F238E27FC236}">
                <a16:creationId xmlns:a16="http://schemas.microsoft.com/office/drawing/2014/main" id="{33EF05F9-9515-7135-A0DC-E0EC5E0CA57A}"/>
              </a:ext>
            </a:extLst>
          </p:cNvPr>
          <p:cNvSpPr/>
          <p:nvPr/>
        </p:nvSpPr>
        <p:spPr>
          <a:xfrm>
            <a:off x="1517294" y="2259106"/>
            <a:ext cx="6604730" cy="2151242"/>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marL="285709"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Since the modeled region is largely composed of farmland and is only minorly forested, as a conservative estimate, no trees or flora of any kind are included in the model</a:t>
            </a:r>
          </a:p>
          <a:p>
            <a:pPr marL="742844" lvl="1" indent="-285709">
              <a:spcAft>
                <a:spcPts val="6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It is expected that trees and other plants would either absorb heat away from the plume or induce additional turbulence which would cause enhanced mixing of the plume with the ambient air – thereby reducing its temperature</a:t>
            </a:r>
          </a:p>
          <a:p>
            <a:pPr marL="285709"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The radiant effect of direct sunlight is not explicitly modeled but its major effects are captured by assigning static surface temperatures to walls, roofs, and the terrain surrounding either site</a:t>
            </a:r>
          </a:p>
          <a:p>
            <a:pPr marL="742844" lvl="1"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The bulk grassy terrain and all walls are held at the ambient temperature of 87.2 °F while the rooftops and area directly adjacent to the facilities comprising the full site area is held at an elevated temperature of 93.2 °F</a:t>
            </a:r>
          </a:p>
        </p:txBody>
      </p:sp>
    </p:spTree>
    <p:extLst>
      <p:ext uri="{BB962C8B-B14F-4D97-AF65-F5344CB8AC3E}">
        <p14:creationId xmlns:p14="http://schemas.microsoft.com/office/powerpoint/2010/main" val="3216207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F18D6-C2A6-0968-AD20-2AEB2FDCA5F8}"/>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39B7F3EB-FFA0-A729-D8F0-1BA4D5CCE2F7}"/>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864AEA37-DCCB-06A4-B8AA-823EEF486427}"/>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9C4DC848-C793-C4CC-D5AC-74C0F93DF8DB}"/>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C25E153C-3E46-11B9-405C-00822E273442}"/>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E80C84F4-B167-5092-1385-0B9862E54E5D}"/>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58589A46-D8A8-0ECA-C33E-18C211A3AA97}"/>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8509FB27-E8C1-C9EB-6F59-731C5F6B8805}"/>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CE0F9631-0DBA-F97D-C655-DC2F305A0898}"/>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EDEF1888-BAD0-5CEA-4BC3-0EABA70C147B}"/>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AF853E2A-D051-8ECB-02A6-1C6EFFF1831B}"/>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17</a:t>
            </a:fld>
            <a:endParaRPr lang="en-US" noProof="0" dirty="0"/>
          </a:p>
        </p:txBody>
      </p:sp>
      <p:sp>
        <p:nvSpPr>
          <p:cNvPr id="4" name="Rectangle 3">
            <a:extLst>
              <a:ext uri="{FF2B5EF4-FFF2-40B4-BE49-F238E27FC236}">
                <a16:creationId xmlns:a16="http://schemas.microsoft.com/office/drawing/2014/main" id="{5DCB3E02-077B-3CAC-6D19-7EF33EE0E8A5}"/>
              </a:ext>
            </a:extLst>
          </p:cNvPr>
          <p:cNvSpPr/>
          <p:nvPr/>
        </p:nvSpPr>
        <p:spPr>
          <a:xfrm>
            <a:off x="1905000" y="262412"/>
            <a:ext cx="62620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Mechanical Information – Equipment Set</a:t>
            </a:r>
            <a:endParaRPr lang="en-US" sz="2400" noProof="0" dirty="0">
              <a:solidFill>
                <a:srgbClr val="00808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8FEC8A0-B317-BAF3-0ACD-1499CDA78507}"/>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3" name="Footer Placeholder 6">
            <a:extLst>
              <a:ext uri="{FF2B5EF4-FFF2-40B4-BE49-F238E27FC236}">
                <a16:creationId xmlns:a16="http://schemas.microsoft.com/office/drawing/2014/main" id="{FD949156-CC94-8E1E-493C-6A4909C00900}"/>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DE2C857B-449C-C8AE-8177-80C5994E96FF}"/>
              </a:ext>
            </a:extLst>
          </p:cNvPr>
          <p:cNvPicPr>
            <a:picLocks noChangeAspect="1"/>
          </p:cNvPicPr>
          <p:nvPr/>
        </p:nvPicPr>
        <p:blipFill>
          <a:blip r:embed="rId3"/>
          <a:stretch>
            <a:fillRect/>
          </a:stretch>
        </p:blipFill>
        <p:spPr>
          <a:xfrm>
            <a:off x="8111661" y="5668392"/>
            <a:ext cx="717804" cy="1053084"/>
          </a:xfrm>
          <a:prstGeom prst="rect">
            <a:avLst/>
          </a:prstGeom>
        </p:spPr>
      </p:pic>
      <p:sp>
        <p:nvSpPr>
          <p:cNvPr id="9" name="Rectangle 8">
            <a:extLst>
              <a:ext uri="{FF2B5EF4-FFF2-40B4-BE49-F238E27FC236}">
                <a16:creationId xmlns:a16="http://schemas.microsoft.com/office/drawing/2014/main" id="{F8EEA509-2E61-9EBE-9C4C-768B4F7DDB25}"/>
              </a:ext>
            </a:extLst>
          </p:cNvPr>
          <p:cNvSpPr/>
          <p:nvPr/>
        </p:nvSpPr>
        <p:spPr>
          <a:xfrm>
            <a:off x="809082" y="1239907"/>
            <a:ext cx="8003224" cy="4144816"/>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marL="285709"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The data centers are served by a set of typical mechanical equipment including air cooled chillers, dedicated outside air systems (DOAS), rooftop units (RTUs), condensing units (CUs), and transformers</a:t>
            </a:r>
          </a:p>
          <a:p>
            <a:pPr marL="742844" lvl="1"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Each of the three data center facilities are served by identical mechanical layouts comprised by the following typical unit counts per building:</a:t>
            </a:r>
          </a:p>
          <a:p>
            <a:pPr marL="1199978" lvl="2"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Chillers: 60 units</a:t>
            </a:r>
          </a:p>
          <a:p>
            <a:pPr marL="1199978" lvl="2"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DOAS: 6 units with two design variations</a:t>
            </a:r>
          </a:p>
          <a:p>
            <a:pPr marL="1199978" lvl="2"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RTUs: 9 units with four design variations</a:t>
            </a:r>
          </a:p>
          <a:p>
            <a:pPr marL="1199978" lvl="2"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CUs: 88 units with two design variations</a:t>
            </a:r>
          </a:p>
          <a:p>
            <a:pPr marL="1199978" lvl="2"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Transformers: 84 units</a:t>
            </a:r>
          </a:p>
          <a:p>
            <a:pPr marL="285709" indent="-285709">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Although the site includes emergency propane generators, these units are for life-safety emergencies only and so only one unit is provided to serve each data center</a:t>
            </a:r>
          </a:p>
          <a:p>
            <a:pPr marL="742844" lvl="1"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These units are not included in the model since they are intended only for life safety emergencies and will therefore not operate during typical conditions, except for regular monthly testing and maintenance, such that their inclusion within the model is not expected to result in any significant deviation from the expected typical plume dispersion as reported</a:t>
            </a:r>
          </a:p>
          <a:p>
            <a:pPr marL="285709"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The explicitly modeled mechanical parameters of each unit are described in a following slide titled “Exhaust Temperature Calculation”</a:t>
            </a:r>
          </a:p>
          <a:p>
            <a:pPr marL="285709" indent="-285709">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To reasonably simplify the computational model, the typical equipment geometry is simplified to focus only on their most important features</a:t>
            </a:r>
          </a:p>
          <a:p>
            <a:pPr marL="742844" lvl="1" indent="-285709">
              <a:spcAft>
                <a:spcPts val="300"/>
              </a:spcAft>
              <a:buClr>
                <a:srgbClr val="008080"/>
              </a:buClr>
              <a:buFont typeface="Wingdings" panose="05000000000000000000" pitchFamily="2" charset="2"/>
              <a:buChar char="§"/>
            </a:pPr>
            <a:r>
              <a:rPr lang="en-US" sz="1150" noProof="0" dirty="0">
                <a:solidFill>
                  <a:schemeClr val="tx1"/>
                </a:solidFill>
                <a:latin typeface="Arial" panose="020B0604020202020204" pitchFamily="34" charset="0"/>
                <a:ea typeface="Calibri"/>
                <a:cs typeface="Arial" panose="020B0604020202020204" pitchFamily="34" charset="0"/>
              </a:rPr>
              <a:t>A selection of images describing the simplified geometry can be found on the following slides, along with an example plan view of a typical data center rooftop</a:t>
            </a:r>
          </a:p>
        </p:txBody>
      </p:sp>
    </p:spTree>
    <p:extLst>
      <p:ext uri="{BB962C8B-B14F-4D97-AF65-F5344CB8AC3E}">
        <p14:creationId xmlns:p14="http://schemas.microsoft.com/office/powerpoint/2010/main" val="1085809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79FAB-E55E-2F10-EE72-3884ABB0B6FD}"/>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028330DD-99CB-E2ED-0A4F-BFDF3971B27C}"/>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FE8F029E-5AF7-37F7-F72F-23BA8F1634E3}"/>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BDE212A9-4887-90D3-8807-4430B4581C82}"/>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38BD93D9-A2A6-7161-A5AF-FFEE49AA0068}"/>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084C8215-1027-FDDC-2EE5-27BC04108D99}"/>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BFF5A881-9D44-1D85-F70D-4C8FD5EF1909}"/>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D0EAFC4F-F844-D8B6-C5A2-85832D065669}"/>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79F3D306-F4B0-9238-DCBF-A29F78D0DED5}"/>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33E4D99A-5294-8E5D-C9B0-EE991DD35D91}"/>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0CBCADF9-9B80-9324-025A-CBF4AEC17431}"/>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18</a:t>
            </a:fld>
            <a:endParaRPr lang="en-US" noProof="0" dirty="0"/>
          </a:p>
        </p:txBody>
      </p:sp>
      <p:sp>
        <p:nvSpPr>
          <p:cNvPr id="4" name="Rectangle 3">
            <a:extLst>
              <a:ext uri="{FF2B5EF4-FFF2-40B4-BE49-F238E27FC236}">
                <a16:creationId xmlns:a16="http://schemas.microsoft.com/office/drawing/2014/main" id="{91FF3241-36D5-4B5C-C274-E3A7E5432EF3}"/>
              </a:ext>
            </a:extLst>
          </p:cNvPr>
          <p:cNvSpPr/>
          <p:nvPr/>
        </p:nvSpPr>
        <p:spPr>
          <a:xfrm>
            <a:off x="3352800" y="262412"/>
            <a:ext cx="48142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Mechanical Information – Equipment Set 1</a:t>
            </a:r>
            <a:endParaRPr lang="en-US" sz="2400" noProof="0" dirty="0">
              <a:solidFill>
                <a:srgbClr val="00808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4DCC80F-1959-6A49-DEF0-5115557EF7CC}"/>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3" name="Footer Placeholder 6">
            <a:extLst>
              <a:ext uri="{FF2B5EF4-FFF2-40B4-BE49-F238E27FC236}">
                <a16:creationId xmlns:a16="http://schemas.microsoft.com/office/drawing/2014/main" id="{D3892747-92C3-B336-504D-D6ECEA79E199}"/>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544E1181-97B0-D604-6C3D-898DA765F907}"/>
              </a:ext>
            </a:extLst>
          </p:cNvPr>
          <p:cNvPicPr>
            <a:picLocks noChangeAspect="1"/>
          </p:cNvPicPr>
          <p:nvPr/>
        </p:nvPicPr>
        <p:blipFill>
          <a:blip r:embed="rId3"/>
          <a:stretch>
            <a:fillRect/>
          </a:stretch>
        </p:blipFill>
        <p:spPr>
          <a:xfrm>
            <a:off x="8111661" y="5668392"/>
            <a:ext cx="717804" cy="1053084"/>
          </a:xfrm>
          <a:prstGeom prst="rect">
            <a:avLst/>
          </a:prstGeom>
        </p:spPr>
      </p:pic>
      <p:grpSp>
        <p:nvGrpSpPr>
          <p:cNvPr id="19" name="Group 18">
            <a:extLst>
              <a:ext uri="{FF2B5EF4-FFF2-40B4-BE49-F238E27FC236}">
                <a16:creationId xmlns:a16="http://schemas.microsoft.com/office/drawing/2014/main" id="{B4F4E92F-A115-0385-C7CC-E1FD520E91F7}"/>
              </a:ext>
            </a:extLst>
          </p:cNvPr>
          <p:cNvGrpSpPr/>
          <p:nvPr/>
        </p:nvGrpSpPr>
        <p:grpSpPr>
          <a:xfrm>
            <a:off x="1134364" y="2102888"/>
            <a:ext cx="3657600" cy="2124215"/>
            <a:chOff x="920727" y="2102888"/>
            <a:chExt cx="3657600" cy="2124215"/>
          </a:xfrm>
        </p:grpSpPr>
        <p:pic>
          <p:nvPicPr>
            <p:cNvPr id="10" name="Picture 9">
              <a:extLst>
                <a:ext uri="{FF2B5EF4-FFF2-40B4-BE49-F238E27FC236}">
                  <a16:creationId xmlns:a16="http://schemas.microsoft.com/office/drawing/2014/main" id="{AABAE4DB-E8D4-CD38-A35B-6ED9A0C7705B}"/>
                </a:ext>
              </a:extLst>
            </p:cNvPr>
            <p:cNvPicPr>
              <a:picLocks noChangeAspect="1"/>
            </p:cNvPicPr>
            <p:nvPr/>
          </p:nvPicPr>
          <p:blipFill>
            <a:blip r:embed="rId4"/>
            <a:stretch>
              <a:fillRect/>
            </a:stretch>
          </p:blipFill>
          <p:spPr>
            <a:xfrm>
              <a:off x="920727" y="2292233"/>
              <a:ext cx="3657600" cy="1934870"/>
            </a:xfrm>
            <a:prstGeom prst="rect">
              <a:avLst/>
            </a:prstGeom>
            <a:ln w="19050">
              <a:solidFill>
                <a:schemeClr val="tx1"/>
              </a:solidFill>
            </a:ln>
          </p:spPr>
        </p:pic>
        <p:sp>
          <p:nvSpPr>
            <p:cNvPr id="12" name="TextBox 11">
              <a:extLst>
                <a:ext uri="{FF2B5EF4-FFF2-40B4-BE49-F238E27FC236}">
                  <a16:creationId xmlns:a16="http://schemas.microsoft.com/office/drawing/2014/main" id="{0810020B-9044-9E58-C419-E865552BF122}"/>
                </a:ext>
              </a:extLst>
            </p:cNvPr>
            <p:cNvSpPr txBox="1"/>
            <p:nvPr/>
          </p:nvSpPr>
          <p:spPr>
            <a:xfrm>
              <a:off x="2330182" y="2102888"/>
              <a:ext cx="838691" cy="369332"/>
            </a:xfrm>
            <a:prstGeom prst="rect">
              <a:avLst/>
            </a:prstGeom>
            <a:solidFill>
              <a:schemeClr val="bg1"/>
            </a:solidFill>
            <a:ln w="19050">
              <a:solidFill>
                <a:schemeClr val="tx1"/>
              </a:solidFill>
            </a:ln>
          </p:spPr>
          <p:txBody>
            <a:bodyPr wrap="none" rtlCol="0">
              <a:spAutoFit/>
            </a:bodyPr>
            <a:lstStyle/>
            <a:p>
              <a:pPr algn="ctr"/>
              <a:r>
                <a:rPr lang="en-US" noProof="0" dirty="0">
                  <a:latin typeface="Arial" panose="020B0604020202020204" pitchFamily="34" charset="0"/>
                  <a:cs typeface="Arial" panose="020B0604020202020204" pitchFamily="34" charset="0"/>
                </a:rPr>
                <a:t>Chiller</a:t>
              </a:r>
            </a:p>
          </p:txBody>
        </p:sp>
      </p:grpSp>
      <p:grpSp>
        <p:nvGrpSpPr>
          <p:cNvPr id="16" name="Group 15">
            <a:extLst>
              <a:ext uri="{FF2B5EF4-FFF2-40B4-BE49-F238E27FC236}">
                <a16:creationId xmlns:a16="http://schemas.microsoft.com/office/drawing/2014/main" id="{BA323F98-6D8E-F972-F972-F6F2CE1A23FE}"/>
              </a:ext>
            </a:extLst>
          </p:cNvPr>
          <p:cNvGrpSpPr/>
          <p:nvPr/>
        </p:nvGrpSpPr>
        <p:grpSpPr>
          <a:xfrm>
            <a:off x="5264912" y="3396348"/>
            <a:ext cx="2286000" cy="2509685"/>
            <a:chOff x="5608110" y="3324631"/>
            <a:chExt cx="2286000" cy="2509685"/>
          </a:xfrm>
        </p:grpSpPr>
        <p:pic>
          <p:nvPicPr>
            <p:cNvPr id="18" name="Picture 17">
              <a:extLst>
                <a:ext uri="{FF2B5EF4-FFF2-40B4-BE49-F238E27FC236}">
                  <a16:creationId xmlns:a16="http://schemas.microsoft.com/office/drawing/2014/main" id="{1902A628-5DDB-F1A2-07F0-EA1B16082A91}"/>
                </a:ext>
              </a:extLst>
            </p:cNvPr>
            <p:cNvPicPr>
              <a:picLocks noChangeAspect="1"/>
            </p:cNvPicPr>
            <p:nvPr/>
          </p:nvPicPr>
          <p:blipFill>
            <a:blip r:embed="rId5"/>
            <a:stretch>
              <a:fillRect/>
            </a:stretch>
          </p:blipFill>
          <p:spPr>
            <a:xfrm>
              <a:off x="5608110" y="3513976"/>
              <a:ext cx="2286000" cy="2320340"/>
            </a:xfrm>
            <a:prstGeom prst="rect">
              <a:avLst/>
            </a:prstGeom>
            <a:ln w="19050">
              <a:solidFill>
                <a:schemeClr val="tx1"/>
              </a:solidFill>
            </a:ln>
          </p:spPr>
        </p:pic>
        <p:sp>
          <p:nvSpPr>
            <p:cNvPr id="20" name="TextBox 19">
              <a:extLst>
                <a:ext uri="{FF2B5EF4-FFF2-40B4-BE49-F238E27FC236}">
                  <a16:creationId xmlns:a16="http://schemas.microsoft.com/office/drawing/2014/main" id="{405FE31B-BD5F-C3A4-6A78-224817EF59A0}"/>
                </a:ext>
              </a:extLst>
            </p:cNvPr>
            <p:cNvSpPr txBox="1"/>
            <p:nvPr/>
          </p:nvSpPr>
          <p:spPr>
            <a:xfrm>
              <a:off x="6165052" y="3324631"/>
              <a:ext cx="1172116" cy="369332"/>
            </a:xfrm>
            <a:prstGeom prst="rect">
              <a:avLst/>
            </a:prstGeom>
            <a:solidFill>
              <a:schemeClr val="bg1"/>
            </a:solidFill>
            <a:ln w="19050">
              <a:solidFill>
                <a:schemeClr val="tx1"/>
              </a:solidFill>
            </a:ln>
          </p:spPr>
          <p:txBody>
            <a:bodyPr wrap="none" rtlCol="0">
              <a:spAutoFit/>
            </a:bodyPr>
            <a:lstStyle>
              <a:defPPr>
                <a:defRPr lang="en-US"/>
              </a:defPPr>
              <a:lvl1pPr>
                <a:defRPr>
                  <a:latin typeface="Arial" panose="020B0604020202020204" pitchFamily="34" charset="0"/>
                  <a:cs typeface="Arial" panose="020B0604020202020204" pitchFamily="34" charset="0"/>
                </a:defRPr>
              </a:lvl1pPr>
            </a:lstStyle>
            <a:p>
              <a:pPr algn="ctr"/>
              <a:r>
                <a:rPr lang="en-US" noProof="0" dirty="0"/>
                <a:t>CU 50kW</a:t>
              </a:r>
            </a:p>
          </p:txBody>
        </p:sp>
      </p:grpSp>
      <p:grpSp>
        <p:nvGrpSpPr>
          <p:cNvPr id="9" name="Group 8">
            <a:extLst>
              <a:ext uri="{FF2B5EF4-FFF2-40B4-BE49-F238E27FC236}">
                <a16:creationId xmlns:a16="http://schemas.microsoft.com/office/drawing/2014/main" id="{AA89427F-6658-911D-9A44-7D97788484FE}"/>
              </a:ext>
            </a:extLst>
          </p:cNvPr>
          <p:cNvGrpSpPr/>
          <p:nvPr/>
        </p:nvGrpSpPr>
        <p:grpSpPr>
          <a:xfrm>
            <a:off x="5264912" y="995101"/>
            <a:ext cx="2286000" cy="2251375"/>
            <a:chOff x="6043162" y="1092649"/>
            <a:chExt cx="2286000" cy="2251375"/>
          </a:xfrm>
        </p:grpSpPr>
        <p:pic>
          <p:nvPicPr>
            <p:cNvPr id="24" name="Picture 23">
              <a:extLst>
                <a:ext uri="{FF2B5EF4-FFF2-40B4-BE49-F238E27FC236}">
                  <a16:creationId xmlns:a16="http://schemas.microsoft.com/office/drawing/2014/main" id="{841B14AA-442D-9E7F-2336-42585A3CBF40}"/>
                </a:ext>
              </a:extLst>
            </p:cNvPr>
            <p:cNvPicPr>
              <a:picLocks noChangeAspect="1"/>
            </p:cNvPicPr>
            <p:nvPr/>
          </p:nvPicPr>
          <p:blipFill>
            <a:blip r:embed="rId6"/>
            <a:stretch>
              <a:fillRect/>
            </a:stretch>
          </p:blipFill>
          <p:spPr>
            <a:xfrm>
              <a:off x="6043162" y="1379553"/>
              <a:ext cx="2286000" cy="1964471"/>
            </a:xfrm>
            <a:prstGeom prst="rect">
              <a:avLst/>
            </a:prstGeom>
            <a:ln w="19050">
              <a:solidFill>
                <a:schemeClr val="tx1"/>
              </a:solidFill>
            </a:ln>
          </p:spPr>
        </p:pic>
        <p:sp>
          <p:nvSpPr>
            <p:cNvPr id="27" name="TextBox 26">
              <a:extLst>
                <a:ext uri="{FF2B5EF4-FFF2-40B4-BE49-F238E27FC236}">
                  <a16:creationId xmlns:a16="http://schemas.microsoft.com/office/drawing/2014/main" id="{522D8DF8-D1F2-A7F4-F132-03E045CA4D40}"/>
                </a:ext>
              </a:extLst>
            </p:cNvPr>
            <p:cNvSpPr txBox="1"/>
            <p:nvPr/>
          </p:nvSpPr>
          <p:spPr>
            <a:xfrm>
              <a:off x="6544544" y="1092649"/>
              <a:ext cx="1283236" cy="369332"/>
            </a:xfrm>
            <a:prstGeom prst="rect">
              <a:avLst/>
            </a:prstGeom>
            <a:solidFill>
              <a:schemeClr val="bg1"/>
            </a:solidFill>
            <a:ln w="19050">
              <a:solidFill>
                <a:schemeClr val="tx1"/>
              </a:solidFill>
            </a:ln>
          </p:spPr>
          <p:txBody>
            <a:bodyPr wrap="none" rtlCol="0">
              <a:spAutoFit/>
            </a:bodyPr>
            <a:lstStyle>
              <a:defPPr>
                <a:defRPr lang="en-US"/>
              </a:defPPr>
              <a:lvl1pPr>
                <a:defRPr>
                  <a:latin typeface="Arial" panose="020B0604020202020204" pitchFamily="34" charset="0"/>
                  <a:cs typeface="Arial" panose="020B0604020202020204" pitchFamily="34" charset="0"/>
                </a:defRPr>
              </a:lvl1pPr>
            </a:lstStyle>
            <a:p>
              <a:pPr algn="ctr"/>
              <a:r>
                <a:rPr lang="en-US" noProof="0" dirty="0"/>
                <a:t>CU 110kW</a:t>
              </a:r>
            </a:p>
          </p:txBody>
        </p:sp>
      </p:grpSp>
      <p:sp>
        <p:nvSpPr>
          <p:cNvPr id="7" name="TextBox 6">
            <a:extLst>
              <a:ext uri="{FF2B5EF4-FFF2-40B4-BE49-F238E27FC236}">
                <a16:creationId xmlns:a16="http://schemas.microsoft.com/office/drawing/2014/main" id="{3B600F96-3154-64E4-A1CA-6BC75514CCB0}"/>
              </a:ext>
            </a:extLst>
          </p:cNvPr>
          <p:cNvSpPr txBox="1"/>
          <p:nvPr/>
        </p:nvSpPr>
        <p:spPr>
          <a:xfrm>
            <a:off x="577852" y="6059657"/>
            <a:ext cx="7546974" cy="253916"/>
          </a:xfrm>
          <a:prstGeom prst="rect">
            <a:avLst/>
          </a:prstGeom>
          <a:noFill/>
        </p:spPr>
        <p:txBody>
          <a:bodyPr wrap="square" rtlCol="0">
            <a:spAutoFit/>
          </a:bodyPr>
          <a:lstStyle/>
          <a:p>
            <a:r>
              <a:rPr lang="en-US" sz="1030" u="sng" noProof="0" dirty="0">
                <a:latin typeface="Arial" panose="020B0604020202020204" pitchFamily="34" charset="0"/>
                <a:cs typeface="Arial" panose="020B0604020202020204" pitchFamily="34" charset="0"/>
              </a:rPr>
              <a:t>Note</a:t>
            </a:r>
            <a:r>
              <a:rPr lang="en-US" sz="1030" noProof="0" dirty="0">
                <a:latin typeface="Arial" panose="020B0604020202020204" pitchFamily="34" charset="0"/>
                <a:cs typeface="Arial" panose="020B0604020202020204" pitchFamily="34" charset="0"/>
              </a:rPr>
              <a:t>: </a:t>
            </a:r>
            <a:r>
              <a:rPr lang="en-US" sz="1030" noProof="0" dirty="0">
                <a:solidFill>
                  <a:srgbClr val="00B050"/>
                </a:solidFill>
                <a:latin typeface="Arial" panose="020B0604020202020204" pitchFamily="34" charset="0"/>
                <a:cs typeface="Arial" panose="020B0604020202020204" pitchFamily="34" charset="0"/>
              </a:rPr>
              <a:t>GREEN</a:t>
            </a:r>
            <a:r>
              <a:rPr lang="en-US" sz="1030" noProof="0" dirty="0">
                <a:latin typeface="Arial" panose="020B0604020202020204" pitchFamily="34" charset="0"/>
                <a:cs typeface="Arial" panose="020B0604020202020204" pitchFamily="34" charset="0"/>
              </a:rPr>
              <a:t> surfaces represent the modeled exhaust air locations while </a:t>
            </a:r>
            <a:r>
              <a:rPr lang="en-US" sz="1030" noProof="0" dirty="0">
                <a:solidFill>
                  <a:srgbClr val="C00000"/>
                </a:solidFill>
                <a:latin typeface="Arial" panose="020B0604020202020204" pitchFamily="34" charset="0"/>
                <a:cs typeface="Arial" panose="020B0604020202020204" pitchFamily="34" charset="0"/>
              </a:rPr>
              <a:t>RED</a:t>
            </a:r>
            <a:r>
              <a:rPr lang="en-US" sz="1030" noProof="0" dirty="0">
                <a:latin typeface="Arial" panose="020B0604020202020204" pitchFamily="34" charset="0"/>
                <a:cs typeface="Arial" panose="020B0604020202020204" pitchFamily="34" charset="0"/>
              </a:rPr>
              <a:t> surfaces represent modeled intake air locations</a:t>
            </a:r>
          </a:p>
        </p:txBody>
      </p:sp>
      <p:sp>
        <p:nvSpPr>
          <p:cNvPr id="25" name="TextBox 24">
            <a:extLst>
              <a:ext uri="{FF2B5EF4-FFF2-40B4-BE49-F238E27FC236}">
                <a16:creationId xmlns:a16="http://schemas.microsoft.com/office/drawing/2014/main" id="{34128E80-070B-FB83-9924-EAC37D026FF6}"/>
              </a:ext>
            </a:extLst>
          </p:cNvPr>
          <p:cNvSpPr txBox="1"/>
          <p:nvPr/>
        </p:nvSpPr>
        <p:spPr>
          <a:xfrm>
            <a:off x="995738" y="4312024"/>
            <a:ext cx="3934852" cy="453962"/>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defPPr>
              <a:defRPr lang="en-US"/>
            </a:defPPr>
            <a:lvl1pPr marL="285709" indent="-285709">
              <a:spcAft>
                <a:spcPts val="300"/>
              </a:spcAft>
              <a:buClr>
                <a:srgbClr val="008080"/>
              </a:buClr>
              <a:buFont typeface="Wingdings" panose="05000000000000000000" pitchFamily="2" charset="2"/>
              <a:buChar char="§"/>
              <a:defRPr sz="1200">
                <a:latin typeface="Arial" panose="020B0604020202020204" pitchFamily="34" charset="0"/>
                <a:ea typeface="Calibri"/>
                <a:cs typeface="Arial" panose="020B0604020202020204" pitchFamily="34" charset="0"/>
              </a:defRPr>
            </a:lvl1pPr>
            <a:lvl2pPr marL="742844" lvl="1" indent="-285709">
              <a:spcAft>
                <a:spcPts val="300"/>
              </a:spcAft>
              <a:buClr>
                <a:srgbClr val="008080"/>
              </a:buClr>
              <a:buFont typeface="Wingdings" panose="05000000000000000000" pitchFamily="2" charset="2"/>
              <a:buChar char="§"/>
              <a:defRPr sz="1200">
                <a:latin typeface="Arial" panose="020B0604020202020204" pitchFamily="34" charset="0"/>
                <a:ea typeface="Calibri"/>
                <a:cs typeface="Arial" panose="020B0604020202020204" pitchFamily="34" charset="0"/>
              </a:defRPr>
            </a:lvl2pPr>
            <a:lvl3pPr marL="1199978" lvl="2" indent="-285709">
              <a:spcAft>
                <a:spcPts val="300"/>
              </a:spcAft>
              <a:buClr>
                <a:srgbClr val="008080"/>
              </a:buClr>
              <a:buFont typeface="Wingdings" panose="05000000000000000000" pitchFamily="2" charset="2"/>
              <a:buChar char="§"/>
              <a:defRPr sz="1200">
                <a:latin typeface="Arial" panose="020B0604020202020204" pitchFamily="34" charset="0"/>
                <a:ea typeface="Calibri"/>
                <a:cs typeface="Arial" panose="020B0604020202020204" pitchFamily="34" charset="0"/>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indent="0">
              <a:buNone/>
            </a:pPr>
            <a:r>
              <a:rPr lang="en-US" sz="1000" noProof="0" dirty="0">
                <a:solidFill>
                  <a:schemeClr val="tx1"/>
                </a:solidFill>
              </a:rPr>
              <a:t>The undercarriage geometry of the chiller is not explicitly modeled but the air intake surface along the bottom side is maintained</a:t>
            </a:r>
          </a:p>
        </p:txBody>
      </p:sp>
    </p:spTree>
    <p:extLst>
      <p:ext uri="{BB962C8B-B14F-4D97-AF65-F5344CB8AC3E}">
        <p14:creationId xmlns:p14="http://schemas.microsoft.com/office/powerpoint/2010/main" val="3782599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3602A-6331-FACA-F422-545CF6D5EF91}"/>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0378281D-8C73-9992-35D9-3567873F96F2}"/>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564564D5-9EA8-158C-7126-2ADF129FAD5F}"/>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31E2F70B-69DB-B103-3A65-F90EDEA2B318}"/>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4337F0DA-6EBA-E71C-1D3D-612D41F65709}"/>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E8532C55-7EA2-A9B0-DA7A-075EB254FF45}"/>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80B63811-434A-C4FA-6049-B476A3DA8DD1}"/>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DFF3FC93-D596-E6F1-A468-5381B351932B}"/>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D5B029D0-7C38-2EB2-F3B2-C29165202B6A}"/>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9A4195B0-9CA9-F9E1-02A6-CF2907E41FDE}"/>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50C6F362-77D5-C54F-A524-6499DA88658D}"/>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19</a:t>
            </a:fld>
            <a:endParaRPr lang="en-US" noProof="0" dirty="0"/>
          </a:p>
        </p:txBody>
      </p:sp>
      <p:sp>
        <p:nvSpPr>
          <p:cNvPr id="4" name="Rectangle 3">
            <a:extLst>
              <a:ext uri="{FF2B5EF4-FFF2-40B4-BE49-F238E27FC236}">
                <a16:creationId xmlns:a16="http://schemas.microsoft.com/office/drawing/2014/main" id="{74A98961-20D5-A60C-726C-E7DD4CB209CE}"/>
              </a:ext>
            </a:extLst>
          </p:cNvPr>
          <p:cNvSpPr/>
          <p:nvPr/>
        </p:nvSpPr>
        <p:spPr>
          <a:xfrm>
            <a:off x="3352800" y="262412"/>
            <a:ext cx="48142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Mechanical Information – Equipment Set 2</a:t>
            </a:r>
            <a:endParaRPr lang="en-US" sz="2400" noProof="0" dirty="0">
              <a:solidFill>
                <a:srgbClr val="00808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9C719BE-A6CC-098C-265B-4CE4BD235F55}"/>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3" name="Footer Placeholder 6">
            <a:extLst>
              <a:ext uri="{FF2B5EF4-FFF2-40B4-BE49-F238E27FC236}">
                <a16:creationId xmlns:a16="http://schemas.microsoft.com/office/drawing/2014/main" id="{9D5D4357-9BCF-5EE0-8163-15FED69BDCD3}"/>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6E7B43D1-6631-4C8E-C5F6-81FD09BA03DC}"/>
              </a:ext>
            </a:extLst>
          </p:cNvPr>
          <p:cNvPicPr>
            <a:picLocks noChangeAspect="1"/>
          </p:cNvPicPr>
          <p:nvPr/>
        </p:nvPicPr>
        <p:blipFill>
          <a:blip r:embed="rId3"/>
          <a:stretch>
            <a:fillRect/>
          </a:stretch>
        </p:blipFill>
        <p:spPr>
          <a:xfrm>
            <a:off x="8111661" y="5668392"/>
            <a:ext cx="717804" cy="1053084"/>
          </a:xfrm>
          <a:prstGeom prst="rect">
            <a:avLst/>
          </a:prstGeom>
        </p:spPr>
      </p:pic>
      <p:sp>
        <p:nvSpPr>
          <p:cNvPr id="7" name="TextBox 6">
            <a:extLst>
              <a:ext uri="{FF2B5EF4-FFF2-40B4-BE49-F238E27FC236}">
                <a16:creationId xmlns:a16="http://schemas.microsoft.com/office/drawing/2014/main" id="{01D78544-25F1-8833-52A3-3DA92BC28798}"/>
              </a:ext>
            </a:extLst>
          </p:cNvPr>
          <p:cNvSpPr txBox="1"/>
          <p:nvPr/>
        </p:nvSpPr>
        <p:spPr>
          <a:xfrm>
            <a:off x="577852" y="6059657"/>
            <a:ext cx="7546974" cy="253916"/>
          </a:xfrm>
          <a:prstGeom prst="rect">
            <a:avLst/>
          </a:prstGeom>
          <a:noFill/>
        </p:spPr>
        <p:txBody>
          <a:bodyPr wrap="square" rtlCol="0">
            <a:spAutoFit/>
          </a:bodyPr>
          <a:lstStyle/>
          <a:p>
            <a:r>
              <a:rPr lang="en-US" sz="1030" u="sng" noProof="0" dirty="0">
                <a:latin typeface="Arial" panose="020B0604020202020204" pitchFamily="34" charset="0"/>
                <a:cs typeface="Arial" panose="020B0604020202020204" pitchFamily="34" charset="0"/>
              </a:rPr>
              <a:t>Note</a:t>
            </a:r>
            <a:r>
              <a:rPr lang="en-US" sz="1030" noProof="0" dirty="0">
                <a:latin typeface="Arial" panose="020B0604020202020204" pitchFamily="34" charset="0"/>
                <a:cs typeface="Arial" panose="020B0604020202020204" pitchFamily="34" charset="0"/>
              </a:rPr>
              <a:t>: </a:t>
            </a:r>
            <a:r>
              <a:rPr lang="en-US" sz="1030" noProof="0" dirty="0">
                <a:solidFill>
                  <a:srgbClr val="00B050"/>
                </a:solidFill>
                <a:latin typeface="Arial" panose="020B0604020202020204" pitchFamily="34" charset="0"/>
                <a:cs typeface="Arial" panose="020B0604020202020204" pitchFamily="34" charset="0"/>
              </a:rPr>
              <a:t>GREEN</a:t>
            </a:r>
            <a:r>
              <a:rPr lang="en-US" sz="1030" noProof="0" dirty="0">
                <a:latin typeface="Arial" panose="020B0604020202020204" pitchFamily="34" charset="0"/>
                <a:cs typeface="Arial" panose="020B0604020202020204" pitchFamily="34" charset="0"/>
              </a:rPr>
              <a:t> surfaces represent the modeled exhaust air locations while </a:t>
            </a:r>
            <a:r>
              <a:rPr lang="en-US" sz="1030" noProof="0" dirty="0">
                <a:solidFill>
                  <a:srgbClr val="C00000"/>
                </a:solidFill>
                <a:latin typeface="Arial" panose="020B0604020202020204" pitchFamily="34" charset="0"/>
                <a:cs typeface="Arial" panose="020B0604020202020204" pitchFamily="34" charset="0"/>
              </a:rPr>
              <a:t>RED</a:t>
            </a:r>
            <a:r>
              <a:rPr lang="en-US" sz="1030" noProof="0" dirty="0">
                <a:latin typeface="Arial" panose="020B0604020202020204" pitchFamily="34" charset="0"/>
                <a:cs typeface="Arial" panose="020B0604020202020204" pitchFamily="34" charset="0"/>
              </a:rPr>
              <a:t> surfaces represent modeled intake air locations</a:t>
            </a:r>
          </a:p>
        </p:txBody>
      </p:sp>
      <p:grpSp>
        <p:nvGrpSpPr>
          <p:cNvPr id="52" name="Group 51">
            <a:extLst>
              <a:ext uri="{FF2B5EF4-FFF2-40B4-BE49-F238E27FC236}">
                <a16:creationId xmlns:a16="http://schemas.microsoft.com/office/drawing/2014/main" id="{E20517D3-F3C5-223E-29C0-A6EC5CA00009}"/>
              </a:ext>
            </a:extLst>
          </p:cNvPr>
          <p:cNvGrpSpPr/>
          <p:nvPr/>
        </p:nvGrpSpPr>
        <p:grpSpPr>
          <a:xfrm>
            <a:off x="1228725" y="2302623"/>
            <a:ext cx="3429000" cy="2135897"/>
            <a:chOff x="1371600" y="2199673"/>
            <a:chExt cx="3429000" cy="2135897"/>
          </a:xfrm>
        </p:grpSpPr>
        <p:pic>
          <p:nvPicPr>
            <p:cNvPr id="34" name="Picture 33">
              <a:extLst>
                <a:ext uri="{FF2B5EF4-FFF2-40B4-BE49-F238E27FC236}">
                  <a16:creationId xmlns:a16="http://schemas.microsoft.com/office/drawing/2014/main" id="{3B2F0729-E51F-BAF2-5383-48DDE4A68AE7}"/>
                </a:ext>
              </a:extLst>
            </p:cNvPr>
            <p:cNvPicPr>
              <a:picLocks noChangeAspect="1"/>
            </p:cNvPicPr>
            <p:nvPr/>
          </p:nvPicPr>
          <p:blipFill>
            <a:blip r:embed="rId4"/>
            <a:stretch>
              <a:fillRect/>
            </a:stretch>
          </p:blipFill>
          <p:spPr>
            <a:xfrm>
              <a:off x="1371600" y="2456149"/>
              <a:ext cx="3429000" cy="1879421"/>
            </a:xfrm>
            <a:prstGeom prst="rect">
              <a:avLst/>
            </a:prstGeom>
            <a:ln w="19050">
              <a:solidFill>
                <a:schemeClr val="tx1"/>
              </a:solidFill>
            </a:ln>
          </p:spPr>
        </p:pic>
        <p:sp>
          <p:nvSpPr>
            <p:cNvPr id="35" name="TextBox 34">
              <a:extLst>
                <a:ext uri="{FF2B5EF4-FFF2-40B4-BE49-F238E27FC236}">
                  <a16:creationId xmlns:a16="http://schemas.microsoft.com/office/drawing/2014/main" id="{D3EB1AA2-C9AB-9658-4DB0-0D394694254E}"/>
                </a:ext>
              </a:extLst>
            </p:cNvPr>
            <p:cNvSpPr txBox="1"/>
            <p:nvPr/>
          </p:nvSpPr>
          <p:spPr>
            <a:xfrm>
              <a:off x="2405946" y="2199673"/>
              <a:ext cx="1360309" cy="369332"/>
            </a:xfrm>
            <a:prstGeom prst="rect">
              <a:avLst/>
            </a:prstGeom>
            <a:solidFill>
              <a:schemeClr val="bg1"/>
            </a:solidFill>
            <a:ln w="19050">
              <a:solidFill>
                <a:schemeClr val="tx1"/>
              </a:solidFill>
            </a:ln>
          </p:spPr>
          <p:txBody>
            <a:bodyPr wrap="square" rtlCol="0" anchor="ctr">
              <a:spAutoFit/>
            </a:bodyPr>
            <a:lstStyle>
              <a:defPPr>
                <a:defRPr lang="en-US"/>
              </a:defPPr>
              <a:lvl1pPr algn="ctr">
                <a:defRPr>
                  <a:latin typeface="Arial" panose="020B0604020202020204" pitchFamily="34" charset="0"/>
                  <a:cs typeface="Arial" panose="020B0604020202020204" pitchFamily="34" charset="0"/>
                </a:defRPr>
              </a:lvl1pPr>
            </a:lstStyle>
            <a:p>
              <a:r>
                <a:rPr lang="en-US" noProof="0" dirty="0"/>
                <a:t>RTU-1A/2A</a:t>
              </a:r>
            </a:p>
          </p:txBody>
        </p:sp>
      </p:grpSp>
      <p:grpSp>
        <p:nvGrpSpPr>
          <p:cNvPr id="53" name="Group 52">
            <a:extLst>
              <a:ext uri="{FF2B5EF4-FFF2-40B4-BE49-F238E27FC236}">
                <a16:creationId xmlns:a16="http://schemas.microsoft.com/office/drawing/2014/main" id="{A3F64700-7D35-011D-5020-2E285D438874}"/>
              </a:ext>
            </a:extLst>
          </p:cNvPr>
          <p:cNvGrpSpPr/>
          <p:nvPr/>
        </p:nvGrpSpPr>
        <p:grpSpPr>
          <a:xfrm>
            <a:off x="5295901" y="3632989"/>
            <a:ext cx="2514600" cy="1923024"/>
            <a:chOff x="5257800" y="1490788"/>
            <a:chExt cx="2514600" cy="1923024"/>
          </a:xfrm>
        </p:grpSpPr>
        <p:pic>
          <p:nvPicPr>
            <p:cNvPr id="44" name="Picture 43">
              <a:extLst>
                <a:ext uri="{FF2B5EF4-FFF2-40B4-BE49-F238E27FC236}">
                  <a16:creationId xmlns:a16="http://schemas.microsoft.com/office/drawing/2014/main" id="{2BDD565B-675C-1649-375B-9CD2EA728F28}"/>
                </a:ext>
              </a:extLst>
            </p:cNvPr>
            <p:cNvPicPr>
              <a:picLocks noChangeAspect="1"/>
            </p:cNvPicPr>
            <p:nvPr/>
          </p:nvPicPr>
          <p:blipFill>
            <a:blip r:embed="rId5"/>
            <a:stretch>
              <a:fillRect/>
            </a:stretch>
          </p:blipFill>
          <p:spPr>
            <a:xfrm>
              <a:off x="5257800" y="1718232"/>
              <a:ext cx="2514600" cy="1695580"/>
            </a:xfrm>
            <a:prstGeom prst="rect">
              <a:avLst/>
            </a:prstGeom>
            <a:ln w="19050">
              <a:solidFill>
                <a:schemeClr val="tx1"/>
              </a:solidFill>
            </a:ln>
          </p:spPr>
        </p:pic>
        <p:sp>
          <p:nvSpPr>
            <p:cNvPr id="45" name="TextBox 44">
              <a:extLst>
                <a:ext uri="{FF2B5EF4-FFF2-40B4-BE49-F238E27FC236}">
                  <a16:creationId xmlns:a16="http://schemas.microsoft.com/office/drawing/2014/main" id="{929608D6-870D-A988-0D30-231C5E7C3CE0}"/>
                </a:ext>
              </a:extLst>
            </p:cNvPr>
            <p:cNvSpPr txBox="1"/>
            <p:nvPr/>
          </p:nvSpPr>
          <p:spPr>
            <a:xfrm>
              <a:off x="5700294" y="1490788"/>
              <a:ext cx="1629613" cy="369332"/>
            </a:xfrm>
            <a:prstGeom prst="rect">
              <a:avLst/>
            </a:prstGeom>
            <a:solidFill>
              <a:schemeClr val="bg1"/>
            </a:solidFill>
            <a:ln w="19050">
              <a:solidFill>
                <a:schemeClr val="tx1"/>
              </a:solidFill>
            </a:ln>
          </p:spPr>
          <p:txBody>
            <a:bodyPr wrap="square" rtlCol="0" anchor="ctr">
              <a:spAutoFit/>
            </a:bodyPr>
            <a:lstStyle>
              <a:defPPr>
                <a:defRPr lang="en-US"/>
              </a:defPPr>
              <a:lvl1pPr algn="ctr">
                <a:defRPr>
                  <a:latin typeface="Arial" panose="020B0604020202020204" pitchFamily="34" charset="0"/>
                  <a:cs typeface="Arial" panose="020B0604020202020204" pitchFamily="34" charset="0"/>
                </a:defRPr>
              </a:lvl1pPr>
            </a:lstStyle>
            <a:p>
              <a:r>
                <a:rPr lang="en-US" noProof="0" dirty="0"/>
                <a:t>RTU-02/03/04</a:t>
              </a:r>
            </a:p>
          </p:txBody>
        </p:sp>
      </p:grpSp>
      <p:grpSp>
        <p:nvGrpSpPr>
          <p:cNvPr id="56" name="Group 55">
            <a:extLst>
              <a:ext uri="{FF2B5EF4-FFF2-40B4-BE49-F238E27FC236}">
                <a16:creationId xmlns:a16="http://schemas.microsoft.com/office/drawing/2014/main" id="{25A2D21C-ADC3-EE7C-296B-B591227C4EB7}"/>
              </a:ext>
            </a:extLst>
          </p:cNvPr>
          <p:cNvGrpSpPr/>
          <p:nvPr/>
        </p:nvGrpSpPr>
        <p:grpSpPr>
          <a:xfrm>
            <a:off x="5410201" y="1124583"/>
            <a:ext cx="2286000" cy="2198312"/>
            <a:chOff x="3626386" y="3755764"/>
            <a:chExt cx="2286000" cy="2198312"/>
          </a:xfrm>
        </p:grpSpPr>
        <p:pic>
          <p:nvPicPr>
            <p:cNvPr id="57" name="Picture 56">
              <a:extLst>
                <a:ext uri="{FF2B5EF4-FFF2-40B4-BE49-F238E27FC236}">
                  <a16:creationId xmlns:a16="http://schemas.microsoft.com/office/drawing/2014/main" id="{62DAEC5A-5D7C-A026-58ED-D531D397D6ED}"/>
                </a:ext>
              </a:extLst>
            </p:cNvPr>
            <p:cNvPicPr>
              <a:picLocks noChangeAspect="1"/>
            </p:cNvPicPr>
            <p:nvPr/>
          </p:nvPicPr>
          <p:blipFill>
            <a:blip r:embed="rId6"/>
            <a:stretch>
              <a:fillRect/>
            </a:stretch>
          </p:blipFill>
          <p:spPr>
            <a:xfrm>
              <a:off x="3626386" y="4067570"/>
              <a:ext cx="2286000" cy="1886506"/>
            </a:xfrm>
            <a:prstGeom prst="rect">
              <a:avLst/>
            </a:prstGeom>
            <a:ln w="19050">
              <a:solidFill>
                <a:schemeClr val="tx1"/>
              </a:solidFill>
            </a:ln>
          </p:spPr>
        </p:pic>
        <p:sp>
          <p:nvSpPr>
            <p:cNvPr id="58" name="TextBox 57">
              <a:extLst>
                <a:ext uri="{FF2B5EF4-FFF2-40B4-BE49-F238E27FC236}">
                  <a16:creationId xmlns:a16="http://schemas.microsoft.com/office/drawing/2014/main" id="{002CAB2C-B9AE-22CA-EBDC-CFC42458E875}"/>
                </a:ext>
              </a:extLst>
            </p:cNvPr>
            <p:cNvSpPr txBox="1"/>
            <p:nvPr/>
          </p:nvSpPr>
          <p:spPr>
            <a:xfrm>
              <a:off x="3954580" y="3755764"/>
              <a:ext cx="1629613" cy="369332"/>
            </a:xfrm>
            <a:prstGeom prst="rect">
              <a:avLst/>
            </a:prstGeom>
            <a:solidFill>
              <a:schemeClr val="bg1"/>
            </a:solidFill>
            <a:ln w="19050">
              <a:solidFill>
                <a:schemeClr val="tx1"/>
              </a:solidFill>
            </a:ln>
          </p:spPr>
          <p:txBody>
            <a:bodyPr wrap="square" rtlCol="0" anchor="ctr">
              <a:spAutoFit/>
            </a:bodyPr>
            <a:lstStyle>
              <a:defPPr>
                <a:defRPr lang="en-US"/>
              </a:defPPr>
              <a:lvl1pPr algn="ctr">
                <a:defRPr>
                  <a:latin typeface="Arial" panose="020B0604020202020204" pitchFamily="34" charset="0"/>
                  <a:cs typeface="Arial" panose="020B0604020202020204" pitchFamily="34" charset="0"/>
                </a:defRPr>
              </a:lvl1pPr>
            </a:lstStyle>
            <a:p>
              <a:r>
                <a:rPr lang="en-US" noProof="0" dirty="0"/>
                <a:t>RTU-01/05/06</a:t>
              </a:r>
            </a:p>
          </p:txBody>
        </p:sp>
      </p:grpSp>
    </p:spTree>
    <p:extLst>
      <p:ext uri="{BB962C8B-B14F-4D97-AF65-F5344CB8AC3E}">
        <p14:creationId xmlns:p14="http://schemas.microsoft.com/office/powerpoint/2010/main" val="1733322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4B488-CBF9-45C3-D451-B2B8645E3530}"/>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B97E6466-E200-D0CF-1B1A-77F57B24C0A7}"/>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1049B1D4-E546-05F5-D10E-5356133A25C5}"/>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212905A7-DAA7-D70F-507B-7B773D47F76E}"/>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B701D8E0-5FB5-8111-4C8A-B289F51AEC15}"/>
              </a:ext>
            </a:extLst>
          </p:cNvPr>
          <p:cNvSpPr>
            <a:spLocks noChangeArrowheads="1"/>
          </p:cNvSpPr>
          <p:nvPr/>
        </p:nvSpPr>
        <p:spPr bwMode="auto">
          <a:xfrm>
            <a:off x="1"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0B291478-CA4E-641F-6AEF-3F0373CA496D}"/>
              </a:ext>
            </a:extLst>
          </p:cNvPr>
          <p:cNvGrpSpPr>
            <a:grpSpLocks/>
          </p:cNvGrpSpPr>
          <p:nvPr/>
        </p:nvGrpSpPr>
        <p:grpSpPr bwMode="auto">
          <a:xfrm>
            <a:off x="2386754" y="244044"/>
            <a:ext cx="6461126" cy="498388"/>
            <a:chOff x="4005" y="690"/>
            <a:chExt cx="10175" cy="661"/>
          </a:xfrm>
        </p:grpSpPr>
        <p:sp>
          <p:nvSpPr>
            <p:cNvPr id="37" name="Freeform 36">
              <a:extLst>
                <a:ext uri="{FF2B5EF4-FFF2-40B4-BE49-F238E27FC236}">
                  <a16:creationId xmlns:a16="http://schemas.microsoft.com/office/drawing/2014/main" id="{DD64BD7C-544B-24D2-8558-392CF7540AE4}"/>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9" name="AutoShape 4">
              <a:extLst>
                <a:ext uri="{FF2B5EF4-FFF2-40B4-BE49-F238E27FC236}">
                  <a16:creationId xmlns:a16="http://schemas.microsoft.com/office/drawing/2014/main" id="{6E65ED35-C220-AA25-A13D-26A43851D007}"/>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sp>
        <p:nvSpPr>
          <p:cNvPr id="7" name="Rectangle 6">
            <a:extLst>
              <a:ext uri="{FF2B5EF4-FFF2-40B4-BE49-F238E27FC236}">
                <a16:creationId xmlns:a16="http://schemas.microsoft.com/office/drawing/2014/main" id="{EDF507CB-7301-1E9F-3D9F-7D660FA6F4AF}"/>
              </a:ext>
            </a:extLst>
          </p:cNvPr>
          <p:cNvSpPr/>
          <p:nvPr/>
        </p:nvSpPr>
        <p:spPr>
          <a:xfrm>
            <a:off x="4571999" y="281113"/>
            <a:ext cx="3711653" cy="461651"/>
          </a:xfrm>
          <a:prstGeom prst="rect">
            <a:avLst/>
          </a:prstGeom>
        </p:spPr>
        <p:txBody>
          <a:bodyPr wrap="square" lIns="91427" tIns="45713" rIns="91427" bIns="45713">
            <a:spAutoFit/>
          </a:bodyPr>
          <a:lstStyle/>
          <a:p>
            <a:pPr algn="r"/>
            <a:r>
              <a:rPr lang="en-US" sz="2400" noProof="0" dirty="0">
                <a:solidFill>
                  <a:srgbClr val="008080"/>
                </a:solidFill>
                <a:latin typeface="Arial" panose="020B0604020202020204" pitchFamily="34" charset="0"/>
                <a:cs typeface="Arial" panose="020B0604020202020204" pitchFamily="34" charset="0"/>
              </a:rPr>
              <a:t>Table of Contents</a:t>
            </a:r>
          </a:p>
        </p:txBody>
      </p:sp>
      <p:cxnSp>
        <p:nvCxnSpPr>
          <p:cNvPr id="22" name="AutoShape 3">
            <a:extLst>
              <a:ext uri="{FF2B5EF4-FFF2-40B4-BE49-F238E27FC236}">
                <a16:creationId xmlns:a16="http://schemas.microsoft.com/office/drawing/2014/main" id="{CC6612D7-30CE-5100-43E0-A15759E051A1}"/>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Rectangle 4">
            <a:extLst>
              <a:ext uri="{FF2B5EF4-FFF2-40B4-BE49-F238E27FC236}">
                <a16:creationId xmlns:a16="http://schemas.microsoft.com/office/drawing/2014/main" id="{C093EA3E-E53F-04F2-36BD-41B39F32A002}"/>
              </a:ext>
            </a:extLst>
          </p:cNvPr>
          <p:cNvSpPr/>
          <p:nvPr/>
        </p:nvSpPr>
        <p:spPr>
          <a:xfrm>
            <a:off x="1794725" y="1837765"/>
            <a:ext cx="5554547" cy="3182470"/>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a:spcAft>
                <a:spcPts val="300"/>
              </a:spcAft>
              <a:buClr>
                <a:srgbClr val="008080"/>
              </a:buClr>
            </a:pPr>
            <a:r>
              <a:rPr lang="en-US" sz="1400" noProof="0" dirty="0">
                <a:solidFill>
                  <a:srgbClr val="008080"/>
                </a:solidFill>
                <a:latin typeface="Arial" panose="020B0604020202020204" pitchFamily="34" charset="0"/>
                <a:cs typeface="Arial" panose="020B0604020202020204" pitchFamily="34" charset="0"/>
              </a:rPr>
              <a:t>Section 1: </a:t>
            </a:r>
            <a:r>
              <a:rPr lang="en-US" sz="1400" b="1" noProof="0" dirty="0">
                <a:solidFill>
                  <a:schemeClr val="tx1"/>
                </a:solidFill>
                <a:latin typeface="Arial" panose="020B0604020202020204" pitchFamily="34" charset="0"/>
                <a:cs typeface="Arial" panose="020B0604020202020204" pitchFamily="34" charset="0"/>
              </a:rPr>
              <a:t>Introduction</a:t>
            </a:r>
          </a:p>
          <a:p>
            <a:pPr marL="742885" lvl="1" indent="-285750">
              <a:spcAft>
                <a:spcPts val="600"/>
              </a:spcAft>
              <a:buClr>
                <a:srgbClr val="008080"/>
              </a:buClr>
              <a:buFont typeface="Wingdings" panose="05000000000000000000" pitchFamily="2" charset="2"/>
              <a:buChar char="§"/>
            </a:pPr>
            <a:r>
              <a:rPr lang="en-US" sz="1400" noProof="0" dirty="0">
                <a:solidFill>
                  <a:schemeClr val="tx1"/>
                </a:solidFill>
                <a:latin typeface="Arial" panose="020B0604020202020204" pitchFamily="34" charset="0"/>
                <a:cs typeface="Arial" panose="020B0604020202020204" pitchFamily="34" charset="0"/>
              </a:rPr>
              <a:t>Overview of Study</a:t>
            </a:r>
          </a:p>
          <a:p>
            <a:pPr>
              <a:spcAft>
                <a:spcPts val="300"/>
              </a:spcAft>
              <a:buClr>
                <a:srgbClr val="008080"/>
              </a:buClr>
            </a:pPr>
            <a:r>
              <a:rPr lang="en-US" sz="1400" noProof="0" dirty="0">
                <a:solidFill>
                  <a:srgbClr val="008080"/>
                </a:solidFill>
                <a:latin typeface="Arial" panose="020B0604020202020204" pitchFamily="34" charset="0"/>
                <a:cs typeface="Arial" panose="020B0604020202020204" pitchFamily="34" charset="0"/>
              </a:rPr>
              <a:t>Section 2: </a:t>
            </a:r>
            <a:r>
              <a:rPr lang="en-US" sz="1400" b="1" noProof="0" dirty="0">
                <a:solidFill>
                  <a:schemeClr val="tx1"/>
                </a:solidFill>
                <a:latin typeface="Arial" panose="020B0604020202020204" pitchFamily="34" charset="0"/>
                <a:cs typeface="Arial" panose="020B0604020202020204" pitchFamily="34" charset="0"/>
              </a:rPr>
              <a:t>Model Parameters</a:t>
            </a:r>
          </a:p>
          <a:p>
            <a:pPr marL="800035" lvl="1" indent="-342900">
              <a:spcAft>
                <a:spcPts val="300"/>
              </a:spcAft>
              <a:buClr>
                <a:srgbClr val="008080"/>
              </a:buClr>
              <a:buFont typeface="Wingdings" panose="05000000000000000000" pitchFamily="2" charset="2"/>
              <a:buChar char="§"/>
            </a:pPr>
            <a:r>
              <a:rPr lang="en-US" sz="1400" noProof="0" dirty="0">
                <a:solidFill>
                  <a:schemeClr val="tx1"/>
                </a:solidFill>
                <a:latin typeface="Arial" panose="020B0604020202020204" pitchFamily="34" charset="0"/>
                <a:cs typeface="Arial" panose="020B0604020202020204" pitchFamily="34" charset="0"/>
              </a:rPr>
              <a:t>Wind Direction &amp; Speed Data</a:t>
            </a:r>
          </a:p>
          <a:p>
            <a:pPr marL="800035" lvl="1" indent="-342900">
              <a:spcAft>
                <a:spcPts val="300"/>
              </a:spcAft>
              <a:buClr>
                <a:srgbClr val="008080"/>
              </a:buClr>
              <a:buFont typeface="Wingdings" panose="05000000000000000000" pitchFamily="2" charset="2"/>
              <a:buChar char="§"/>
            </a:pPr>
            <a:r>
              <a:rPr lang="en-US" sz="1400" noProof="0" dirty="0">
                <a:solidFill>
                  <a:schemeClr val="tx1"/>
                </a:solidFill>
                <a:latin typeface="Arial" panose="020B0604020202020204" pitchFamily="34" charset="0"/>
                <a:cs typeface="Arial" panose="020B0604020202020204" pitchFamily="34" charset="0"/>
              </a:rPr>
              <a:t>Model Geometry</a:t>
            </a:r>
          </a:p>
          <a:p>
            <a:pPr marL="800035" lvl="1" indent="-342900">
              <a:spcAft>
                <a:spcPts val="300"/>
              </a:spcAft>
              <a:buClr>
                <a:srgbClr val="008080"/>
              </a:buClr>
              <a:buFont typeface="Wingdings" panose="05000000000000000000" pitchFamily="2" charset="2"/>
              <a:buChar char="§"/>
            </a:pPr>
            <a:r>
              <a:rPr lang="en-US" sz="1400" noProof="0" dirty="0">
                <a:solidFill>
                  <a:schemeClr val="tx1"/>
                </a:solidFill>
                <a:latin typeface="Arial" panose="020B0604020202020204" pitchFamily="34" charset="0"/>
                <a:cs typeface="Arial" panose="020B0604020202020204" pitchFamily="34" charset="0"/>
              </a:rPr>
              <a:t>Mechanical Information</a:t>
            </a:r>
          </a:p>
          <a:p>
            <a:pPr>
              <a:spcAft>
                <a:spcPts val="300"/>
              </a:spcAft>
              <a:buClr>
                <a:srgbClr val="008080"/>
              </a:buClr>
            </a:pPr>
            <a:r>
              <a:rPr lang="en-US" sz="1400" noProof="0" dirty="0">
                <a:solidFill>
                  <a:srgbClr val="008080"/>
                </a:solidFill>
                <a:latin typeface="Arial" panose="020B0604020202020204" pitchFamily="34" charset="0"/>
                <a:cs typeface="Arial" panose="020B0604020202020204" pitchFamily="34" charset="0"/>
              </a:rPr>
              <a:t>Section 3:</a:t>
            </a:r>
            <a:r>
              <a:rPr lang="en-US" sz="1400" b="1" noProof="0" dirty="0">
                <a:latin typeface="Arial" panose="020B0604020202020204" pitchFamily="34" charset="0"/>
                <a:cs typeface="Arial" panose="020B0604020202020204" pitchFamily="34" charset="0"/>
              </a:rPr>
              <a:t> </a:t>
            </a:r>
            <a:r>
              <a:rPr lang="en-US" sz="1400" b="1" noProof="0" dirty="0">
                <a:solidFill>
                  <a:schemeClr val="tx1"/>
                </a:solidFill>
                <a:latin typeface="Arial" panose="020B0604020202020204" pitchFamily="34" charset="0"/>
                <a:cs typeface="Arial" panose="020B0604020202020204" pitchFamily="34" charset="0"/>
              </a:rPr>
              <a:t>Case Study</a:t>
            </a:r>
          </a:p>
          <a:p>
            <a:pPr marL="800035" lvl="1" indent="-342900">
              <a:spcAft>
                <a:spcPts val="600"/>
              </a:spcAft>
              <a:buClr>
                <a:srgbClr val="008080"/>
              </a:buClr>
              <a:buFont typeface="Wingdings" panose="05000000000000000000" pitchFamily="2" charset="2"/>
              <a:buChar char="§"/>
            </a:pPr>
            <a:r>
              <a:rPr lang="en-US" sz="1400" u="sng" noProof="0" dirty="0">
                <a:solidFill>
                  <a:schemeClr val="tx1"/>
                </a:solidFill>
                <a:latin typeface="Arial" panose="020B0604020202020204" pitchFamily="34" charset="0"/>
                <a:cs typeface="Arial" panose="020B0604020202020204" pitchFamily="34" charset="0"/>
              </a:rPr>
              <a:t>Base Case – North Site</a:t>
            </a:r>
            <a:r>
              <a:rPr lang="en-US" sz="1400" noProof="0" dirty="0">
                <a:solidFill>
                  <a:schemeClr val="tx1"/>
                </a:solidFill>
                <a:latin typeface="Arial" panose="020B0604020202020204" pitchFamily="34" charset="0"/>
                <a:cs typeface="Arial" panose="020B0604020202020204" pitchFamily="34" charset="0"/>
              </a:rPr>
              <a:t>: Evaluation of Two Data Centers at Northern STAMP Site</a:t>
            </a:r>
          </a:p>
          <a:p>
            <a:pPr marL="800035" lvl="1" indent="-342900">
              <a:spcAft>
                <a:spcPts val="600"/>
              </a:spcAft>
              <a:buClr>
                <a:srgbClr val="008080"/>
              </a:buClr>
              <a:buFont typeface="Wingdings" panose="05000000000000000000" pitchFamily="2" charset="2"/>
              <a:buChar char="§"/>
            </a:pPr>
            <a:r>
              <a:rPr lang="en-US" sz="1400" u="sng" noProof="0" dirty="0">
                <a:solidFill>
                  <a:schemeClr val="tx1"/>
                </a:solidFill>
                <a:latin typeface="Arial" panose="020B0604020202020204" pitchFamily="34" charset="0"/>
                <a:cs typeface="Arial" panose="020B0604020202020204" pitchFamily="34" charset="0"/>
              </a:rPr>
              <a:t>Base Case – South Site</a:t>
            </a:r>
            <a:r>
              <a:rPr lang="en-US" sz="1400" noProof="0" dirty="0">
                <a:solidFill>
                  <a:schemeClr val="tx1"/>
                </a:solidFill>
                <a:latin typeface="Arial" panose="020B0604020202020204" pitchFamily="34" charset="0"/>
                <a:cs typeface="Arial" panose="020B0604020202020204" pitchFamily="34" charset="0"/>
              </a:rPr>
              <a:t>: Evaluation of One Data Center at Southern STAMP Site</a:t>
            </a:r>
            <a:endParaRPr lang="en-US" sz="1400" b="1" noProof="0" dirty="0">
              <a:solidFill>
                <a:schemeClr val="tx1"/>
              </a:solidFill>
              <a:latin typeface="Arial" panose="020B0604020202020204" pitchFamily="34" charset="0"/>
              <a:cs typeface="Arial" panose="020B0604020202020204" pitchFamily="34" charset="0"/>
            </a:endParaRPr>
          </a:p>
          <a:p>
            <a:pPr>
              <a:spcAft>
                <a:spcPts val="600"/>
              </a:spcAft>
              <a:buClr>
                <a:srgbClr val="008080"/>
              </a:buClr>
            </a:pPr>
            <a:r>
              <a:rPr lang="en-US" sz="1400" noProof="0" dirty="0">
                <a:solidFill>
                  <a:srgbClr val="008080"/>
                </a:solidFill>
                <a:latin typeface="Arial" panose="020B0604020202020204" pitchFamily="34" charset="0"/>
                <a:cs typeface="Arial" panose="020B0604020202020204" pitchFamily="34" charset="0"/>
              </a:rPr>
              <a:t>Section 4: </a:t>
            </a:r>
            <a:r>
              <a:rPr lang="en-US" sz="1400" b="1" dirty="0">
                <a:solidFill>
                  <a:schemeClr val="tx1"/>
                </a:solidFill>
                <a:latin typeface="Arial" panose="020B0604020202020204" pitchFamily="34" charset="0"/>
                <a:cs typeface="Arial" panose="020B0604020202020204" pitchFamily="34" charset="0"/>
              </a:rPr>
              <a:t>Analysis &amp; </a:t>
            </a:r>
            <a:r>
              <a:rPr lang="en-US" sz="1400" b="1" noProof="0" dirty="0">
                <a:solidFill>
                  <a:schemeClr val="tx1"/>
                </a:solidFill>
                <a:latin typeface="Arial" panose="020B0604020202020204" pitchFamily="34" charset="0"/>
                <a:cs typeface="Arial" panose="020B0604020202020204" pitchFamily="34" charset="0"/>
              </a:rPr>
              <a:t>Conclusions</a:t>
            </a:r>
          </a:p>
        </p:txBody>
      </p:sp>
      <p:sp>
        <p:nvSpPr>
          <p:cNvPr id="3" name="Slide Number Placeholder 2">
            <a:extLst>
              <a:ext uri="{FF2B5EF4-FFF2-40B4-BE49-F238E27FC236}">
                <a16:creationId xmlns:a16="http://schemas.microsoft.com/office/drawing/2014/main" id="{D3679331-24EC-9C0E-E1B5-DFED4447FAE8}"/>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2</a:t>
            </a:fld>
            <a:endParaRPr lang="en-US" noProof="0" dirty="0"/>
          </a:p>
        </p:txBody>
      </p:sp>
      <p:cxnSp>
        <p:nvCxnSpPr>
          <p:cNvPr id="18" name="AutoShape 3">
            <a:extLst>
              <a:ext uri="{FF2B5EF4-FFF2-40B4-BE49-F238E27FC236}">
                <a16:creationId xmlns:a16="http://schemas.microsoft.com/office/drawing/2014/main" id="{E2884490-3C11-8980-431D-BB00E85F0CED}"/>
              </a:ext>
            </a:extLst>
          </p:cNvPr>
          <p:cNvCxnSpPr/>
          <p:nvPr/>
        </p:nvCxnSpPr>
        <p:spPr bwMode="auto">
          <a:xfrm>
            <a:off x="729405" y="249322"/>
            <a:ext cx="1578610"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pic>
        <p:nvPicPr>
          <p:cNvPr id="8" name="Picture 7">
            <a:extLst>
              <a:ext uri="{FF2B5EF4-FFF2-40B4-BE49-F238E27FC236}">
                <a16:creationId xmlns:a16="http://schemas.microsoft.com/office/drawing/2014/main" id="{F6F53BD3-D39A-1A9F-9AE1-4073DB09F78A}"/>
              </a:ext>
            </a:extLst>
          </p:cNvPr>
          <p:cNvPicPr>
            <a:picLocks noChangeAspect="1"/>
          </p:cNvPicPr>
          <p:nvPr/>
        </p:nvPicPr>
        <p:blipFill>
          <a:blip r:embed="rId2"/>
          <a:stretch>
            <a:fillRect/>
          </a:stretch>
        </p:blipFill>
        <p:spPr>
          <a:xfrm>
            <a:off x="8111661" y="5668392"/>
            <a:ext cx="717804" cy="1053084"/>
          </a:xfrm>
          <a:prstGeom prst="rect">
            <a:avLst/>
          </a:prstGeom>
        </p:spPr>
      </p:pic>
      <p:sp>
        <p:nvSpPr>
          <p:cNvPr id="10" name="Footer Placeholder 6">
            <a:extLst>
              <a:ext uri="{FF2B5EF4-FFF2-40B4-BE49-F238E27FC236}">
                <a16:creationId xmlns:a16="http://schemas.microsoft.com/office/drawing/2014/main" id="{5B7393A6-E697-E9B4-5EBB-431E749FC5E2}"/>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spTree>
    <p:extLst>
      <p:ext uri="{BB962C8B-B14F-4D97-AF65-F5344CB8AC3E}">
        <p14:creationId xmlns:p14="http://schemas.microsoft.com/office/powerpoint/2010/main" val="3171610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2E14C-1AB4-C229-23E8-66CE49887BCF}"/>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100E7C7B-C052-1D6E-9796-2AF4DE28C659}"/>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B432691B-5C9D-1ED7-D65B-DF659414C323}"/>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44CCD77B-8DD6-7B24-68D9-60B10FB1AFA2}"/>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A368068B-C681-CAA4-D8A4-4D92CE408AC8}"/>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D65809A2-1047-6412-561E-7943AC20AA5E}"/>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F300D760-C2EF-06A0-3AD3-66797CD5B45A}"/>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FC2A41F8-54C1-F902-94EE-CA629AE32961}"/>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7D0BCB6A-65D3-C3DA-C3A3-F483E4AD3D9A}"/>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541B6B3C-79CB-7480-B7F5-7136B1DBB32B}"/>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833D32C8-734C-2BF7-321C-9E4313353B22}"/>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20</a:t>
            </a:fld>
            <a:endParaRPr lang="en-US" noProof="0" dirty="0"/>
          </a:p>
        </p:txBody>
      </p:sp>
      <p:sp>
        <p:nvSpPr>
          <p:cNvPr id="4" name="Rectangle 3">
            <a:extLst>
              <a:ext uri="{FF2B5EF4-FFF2-40B4-BE49-F238E27FC236}">
                <a16:creationId xmlns:a16="http://schemas.microsoft.com/office/drawing/2014/main" id="{1BCEC44B-EDC8-1AF2-1C17-4F070EB92308}"/>
              </a:ext>
            </a:extLst>
          </p:cNvPr>
          <p:cNvSpPr/>
          <p:nvPr/>
        </p:nvSpPr>
        <p:spPr>
          <a:xfrm>
            <a:off x="3352800" y="262412"/>
            <a:ext cx="48142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Mechanical Information – Equipment Set 3</a:t>
            </a:r>
            <a:endParaRPr lang="en-US" sz="2400" noProof="0" dirty="0">
              <a:solidFill>
                <a:srgbClr val="00808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6418A30-FA7B-8834-714E-7E0750166543}"/>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3" name="Footer Placeholder 6">
            <a:extLst>
              <a:ext uri="{FF2B5EF4-FFF2-40B4-BE49-F238E27FC236}">
                <a16:creationId xmlns:a16="http://schemas.microsoft.com/office/drawing/2014/main" id="{DFBBBA22-8AF1-5489-59C6-9336920FBA12}"/>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695B0FF8-F33C-7B56-5DDB-8E9B4B28C629}"/>
              </a:ext>
            </a:extLst>
          </p:cNvPr>
          <p:cNvPicPr>
            <a:picLocks noChangeAspect="1"/>
          </p:cNvPicPr>
          <p:nvPr/>
        </p:nvPicPr>
        <p:blipFill>
          <a:blip r:embed="rId3"/>
          <a:stretch>
            <a:fillRect/>
          </a:stretch>
        </p:blipFill>
        <p:spPr>
          <a:xfrm>
            <a:off x="8111661" y="5668392"/>
            <a:ext cx="717804" cy="1053084"/>
          </a:xfrm>
          <a:prstGeom prst="rect">
            <a:avLst/>
          </a:prstGeom>
        </p:spPr>
      </p:pic>
      <p:sp>
        <p:nvSpPr>
          <p:cNvPr id="7" name="TextBox 6">
            <a:extLst>
              <a:ext uri="{FF2B5EF4-FFF2-40B4-BE49-F238E27FC236}">
                <a16:creationId xmlns:a16="http://schemas.microsoft.com/office/drawing/2014/main" id="{A0FAB7BE-526A-636D-937D-57BDA7B2379D}"/>
              </a:ext>
            </a:extLst>
          </p:cNvPr>
          <p:cNvSpPr txBox="1"/>
          <p:nvPr/>
        </p:nvSpPr>
        <p:spPr>
          <a:xfrm>
            <a:off x="577852" y="6059657"/>
            <a:ext cx="7546974" cy="253916"/>
          </a:xfrm>
          <a:prstGeom prst="rect">
            <a:avLst/>
          </a:prstGeom>
          <a:noFill/>
        </p:spPr>
        <p:txBody>
          <a:bodyPr wrap="square" rtlCol="0">
            <a:spAutoFit/>
          </a:bodyPr>
          <a:lstStyle/>
          <a:p>
            <a:r>
              <a:rPr lang="en-US" sz="1030" u="sng" noProof="0" dirty="0">
                <a:latin typeface="Arial" panose="020B0604020202020204" pitchFamily="34" charset="0"/>
                <a:cs typeface="Arial" panose="020B0604020202020204" pitchFamily="34" charset="0"/>
              </a:rPr>
              <a:t>Note</a:t>
            </a:r>
            <a:r>
              <a:rPr lang="en-US" sz="1030" noProof="0" dirty="0">
                <a:latin typeface="Arial" panose="020B0604020202020204" pitchFamily="34" charset="0"/>
                <a:cs typeface="Arial" panose="020B0604020202020204" pitchFamily="34" charset="0"/>
              </a:rPr>
              <a:t>: </a:t>
            </a:r>
            <a:r>
              <a:rPr lang="en-US" sz="1030" noProof="0" dirty="0">
                <a:solidFill>
                  <a:srgbClr val="00B050"/>
                </a:solidFill>
                <a:latin typeface="Arial" panose="020B0604020202020204" pitchFamily="34" charset="0"/>
                <a:cs typeface="Arial" panose="020B0604020202020204" pitchFamily="34" charset="0"/>
              </a:rPr>
              <a:t>GREEN</a:t>
            </a:r>
            <a:r>
              <a:rPr lang="en-US" sz="1030" noProof="0" dirty="0">
                <a:latin typeface="Arial" panose="020B0604020202020204" pitchFamily="34" charset="0"/>
                <a:cs typeface="Arial" panose="020B0604020202020204" pitchFamily="34" charset="0"/>
              </a:rPr>
              <a:t> surfaces represent the modeled exhaust air locations while </a:t>
            </a:r>
            <a:r>
              <a:rPr lang="en-US" sz="1030" noProof="0" dirty="0">
                <a:solidFill>
                  <a:srgbClr val="C00000"/>
                </a:solidFill>
                <a:latin typeface="Arial" panose="020B0604020202020204" pitchFamily="34" charset="0"/>
                <a:cs typeface="Arial" panose="020B0604020202020204" pitchFamily="34" charset="0"/>
              </a:rPr>
              <a:t>RED</a:t>
            </a:r>
            <a:r>
              <a:rPr lang="en-US" sz="1030" noProof="0" dirty="0">
                <a:latin typeface="Arial" panose="020B0604020202020204" pitchFamily="34" charset="0"/>
                <a:cs typeface="Arial" panose="020B0604020202020204" pitchFamily="34" charset="0"/>
              </a:rPr>
              <a:t> surfaces represent modeled intake air locations</a:t>
            </a:r>
          </a:p>
        </p:txBody>
      </p:sp>
      <p:grpSp>
        <p:nvGrpSpPr>
          <p:cNvPr id="46" name="Group 45">
            <a:extLst>
              <a:ext uri="{FF2B5EF4-FFF2-40B4-BE49-F238E27FC236}">
                <a16:creationId xmlns:a16="http://schemas.microsoft.com/office/drawing/2014/main" id="{18F4D085-8DD7-AFCF-6C4F-3F81EDDBED54}"/>
              </a:ext>
            </a:extLst>
          </p:cNvPr>
          <p:cNvGrpSpPr/>
          <p:nvPr/>
        </p:nvGrpSpPr>
        <p:grpSpPr>
          <a:xfrm>
            <a:off x="1150939" y="1104182"/>
            <a:ext cx="7307261" cy="2416879"/>
            <a:chOff x="1150939" y="1275632"/>
            <a:chExt cx="7307261" cy="2416879"/>
          </a:xfrm>
        </p:grpSpPr>
        <p:grpSp>
          <p:nvGrpSpPr>
            <p:cNvPr id="44" name="Group 43">
              <a:extLst>
                <a:ext uri="{FF2B5EF4-FFF2-40B4-BE49-F238E27FC236}">
                  <a16:creationId xmlns:a16="http://schemas.microsoft.com/office/drawing/2014/main" id="{98D8BE33-A775-CC0A-E1B2-3F6AB8FDE96E}"/>
                </a:ext>
              </a:extLst>
            </p:cNvPr>
            <p:cNvGrpSpPr/>
            <p:nvPr/>
          </p:nvGrpSpPr>
          <p:grpSpPr>
            <a:xfrm>
              <a:off x="1150939" y="1318611"/>
              <a:ext cx="3429000" cy="2330920"/>
              <a:chOff x="1150939" y="1318611"/>
              <a:chExt cx="3429000" cy="2330920"/>
            </a:xfrm>
          </p:grpSpPr>
          <p:pic>
            <p:nvPicPr>
              <p:cNvPr id="21" name="Picture 20">
                <a:extLst>
                  <a:ext uri="{FF2B5EF4-FFF2-40B4-BE49-F238E27FC236}">
                    <a16:creationId xmlns:a16="http://schemas.microsoft.com/office/drawing/2014/main" id="{EA08080E-BD30-9462-EC93-960068FA8A65}"/>
                  </a:ext>
                </a:extLst>
              </p:cNvPr>
              <p:cNvPicPr>
                <a:picLocks noChangeAspect="1"/>
              </p:cNvPicPr>
              <p:nvPr/>
            </p:nvPicPr>
            <p:blipFill>
              <a:blip r:embed="rId4"/>
              <a:stretch>
                <a:fillRect/>
              </a:stretch>
            </p:blipFill>
            <p:spPr>
              <a:xfrm>
                <a:off x="1150939" y="1553247"/>
                <a:ext cx="3429000" cy="2096284"/>
              </a:xfrm>
              <a:prstGeom prst="rect">
                <a:avLst/>
              </a:prstGeom>
              <a:ln w="19050">
                <a:solidFill>
                  <a:schemeClr val="tx1"/>
                </a:solidFill>
              </a:ln>
            </p:spPr>
          </p:pic>
          <p:sp>
            <p:nvSpPr>
              <p:cNvPr id="23" name="TextBox 22">
                <a:extLst>
                  <a:ext uri="{FF2B5EF4-FFF2-40B4-BE49-F238E27FC236}">
                    <a16:creationId xmlns:a16="http://schemas.microsoft.com/office/drawing/2014/main" id="{B1B17CA2-E230-47C1-93F6-92D41BE2F9E3}"/>
                  </a:ext>
                </a:extLst>
              </p:cNvPr>
              <p:cNvSpPr txBox="1"/>
              <p:nvPr/>
            </p:nvSpPr>
            <p:spPr>
              <a:xfrm>
                <a:off x="2438920" y="1318611"/>
                <a:ext cx="853039" cy="369332"/>
              </a:xfrm>
              <a:prstGeom prst="rect">
                <a:avLst/>
              </a:prstGeom>
              <a:solidFill>
                <a:schemeClr val="bg1"/>
              </a:solidFill>
              <a:ln w="19050">
                <a:solidFill>
                  <a:schemeClr val="tx1"/>
                </a:solidFill>
              </a:ln>
            </p:spPr>
            <p:txBody>
              <a:bodyPr wrap="square" rtlCol="0" anchor="ctr">
                <a:spAutoFit/>
              </a:bodyPr>
              <a:lstStyle>
                <a:defPPr>
                  <a:defRPr lang="en-US"/>
                </a:defPPr>
                <a:lvl1pPr>
                  <a:defRPr>
                    <a:latin typeface="Arial" panose="020B0604020202020204" pitchFamily="34" charset="0"/>
                    <a:cs typeface="Arial" panose="020B0604020202020204" pitchFamily="34" charset="0"/>
                  </a:defRPr>
                </a:lvl1pPr>
              </a:lstStyle>
              <a:p>
                <a:pPr algn="ctr"/>
                <a:r>
                  <a:rPr lang="en-US" noProof="0" dirty="0"/>
                  <a:t>DOAS</a:t>
                </a:r>
              </a:p>
            </p:txBody>
          </p:sp>
        </p:grpSp>
        <p:grpSp>
          <p:nvGrpSpPr>
            <p:cNvPr id="43" name="Group 42">
              <a:extLst>
                <a:ext uri="{FF2B5EF4-FFF2-40B4-BE49-F238E27FC236}">
                  <a16:creationId xmlns:a16="http://schemas.microsoft.com/office/drawing/2014/main" id="{83D457ED-8786-207E-5569-EC82781B98E0}"/>
                </a:ext>
              </a:extLst>
            </p:cNvPr>
            <p:cNvGrpSpPr/>
            <p:nvPr/>
          </p:nvGrpSpPr>
          <p:grpSpPr>
            <a:xfrm>
              <a:off x="5029200" y="1275632"/>
              <a:ext cx="3429000" cy="2416879"/>
              <a:chOff x="5029200" y="1275632"/>
              <a:chExt cx="3429000" cy="2416879"/>
            </a:xfrm>
          </p:grpSpPr>
          <p:pic>
            <p:nvPicPr>
              <p:cNvPr id="31" name="Picture 30">
                <a:extLst>
                  <a:ext uri="{FF2B5EF4-FFF2-40B4-BE49-F238E27FC236}">
                    <a16:creationId xmlns:a16="http://schemas.microsoft.com/office/drawing/2014/main" id="{3DAC8105-983E-38DE-3943-1E675E9E1257}"/>
                  </a:ext>
                </a:extLst>
              </p:cNvPr>
              <p:cNvPicPr>
                <a:picLocks noChangeAspect="1"/>
              </p:cNvPicPr>
              <p:nvPr/>
            </p:nvPicPr>
            <p:blipFill>
              <a:blip r:embed="rId5"/>
              <a:stretch>
                <a:fillRect/>
              </a:stretch>
            </p:blipFill>
            <p:spPr>
              <a:xfrm>
                <a:off x="5029200" y="1580567"/>
                <a:ext cx="3429000" cy="2111944"/>
              </a:xfrm>
              <a:prstGeom prst="rect">
                <a:avLst/>
              </a:prstGeom>
              <a:ln w="19050">
                <a:solidFill>
                  <a:schemeClr val="tx1"/>
                </a:solidFill>
              </a:ln>
            </p:spPr>
          </p:pic>
          <p:sp>
            <p:nvSpPr>
              <p:cNvPr id="32" name="TextBox 31">
                <a:extLst>
                  <a:ext uri="{FF2B5EF4-FFF2-40B4-BE49-F238E27FC236}">
                    <a16:creationId xmlns:a16="http://schemas.microsoft.com/office/drawing/2014/main" id="{C3E80255-4B13-FE17-3073-B15E9524C946}"/>
                  </a:ext>
                </a:extLst>
              </p:cNvPr>
              <p:cNvSpPr txBox="1"/>
              <p:nvPr/>
            </p:nvSpPr>
            <p:spPr>
              <a:xfrm>
                <a:off x="6236670" y="1275632"/>
                <a:ext cx="1014060" cy="369332"/>
              </a:xfrm>
              <a:prstGeom prst="rect">
                <a:avLst/>
              </a:prstGeom>
              <a:solidFill>
                <a:schemeClr val="bg1"/>
              </a:solidFill>
              <a:ln w="19050">
                <a:solidFill>
                  <a:schemeClr val="tx1"/>
                </a:solidFill>
              </a:ln>
            </p:spPr>
            <p:txBody>
              <a:bodyPr wrap="square" rtlCol="0" anchor="ctr">
                <a:spAutoFit/>
              </a:bodyPr>
              <a:lstStyle>
                <a:defPPr>
                  <a:defRPr lang="en-US"/>
                </a:defPPr>
                <a:lvl1pPr algn="ctr">
                  <a:defRPr>
                    <a:latin typeface="Arial" panose="020B0604020202020204" pitchFamily="34" charset="0"/>
                    <a:cs typeface="Arial" panose="020B0604020202020204" pitchFamily="34" charset="0"/>
                  </a:defRPr>
                </a:lvl1pPr>
              </a:lstStyle>
              <a:p>
                <a:r>
                  <a:rPr lang="en-US" noProof="0" dirty="0"/>
                  <a:t>RTU-3A</a:t>
                </a:r>
              </a:p>
            </p:txBody>
          </p:sp>
        </p:grpSp>
      </p:grpSp>
      <p:grpSp>
        <p:nvGrpSpPr>
          <p:cNvPr id="54" name="Group 53">
            <a:extLst>
              <a:ext uri="{FF2B5EF4-FFF2-40B4-BE49-F238E27FC236}">
                <a16:creationId xmlns:a16="http://schemas.microsoft.com/office/drawing/2014/main" id="{1F37AC86-EFE3-CD5B-3088-12FE24C9AB4D}"/>
              </a:ext>
            </a:extLst>
          </p:cNvPr>
          <p:cNvGrpSpPr/>
          <p:nvPr/>
        </p:nvGrpSpPr>
        <p:grpSpPr>
          <a:xfrm>
            <a:off x="3657600" y="3825996"/>
            <a:ext cx="2130552" cy="2026337"/>
            <a:chOff x="5410200" y="3509768"/>
            <a:chExt cx="2130552" cy="2026337"/>
          </a:xfrm>
        </p:grpSpPr>
        <p:pic>
          <p:nvPicPr>
            <p:cNvPr id="47" name="Picture 46">
              <a:extLst>
                <a:ext uri="{FF2B5EF4-FFF2-40B4-BE49-F238E27FC236}">
                  <a16:creationId xmlns:a16="http://schemas.microsoft.com/office/drawing/2014/main" id="{89045EC7-109E-C99C-B60E-8CF9EF7A32F6}"/>
                </a:ext>
              </a:extLst>
            </p:cNvPr>
            <p:cNvPicPr>
              <a:picLocks noChangeAspect="1"/>
            </p:cNvPicPr>
            <p:nvPr/>
          </p:nvPicPr>
          <p:blipFill>
            <a:blip r:embed="rId6"/>
            <a:stretch>
              <a:fillRect/>
            </a:stretch>
          </p:blipFill>
          <p:spPr>
            <a:xfrm>
              <a:off x="5410200" y="3786898"/>
              <a:ext cx="2130552" cy="1749207"/>
            </a:xfrm>
            <a:prstGeom prst="rect">
              <a:avLst/>
            </a:prstGeom>
            <a:ln w="19050">
              <a:solidFill>
                <a:schemeClr val="tx1"/>
              </a:solidFill>
            </a:ln>
          </p:spPr>
        </p:pic>
        <p:sp>
          <p:nvSpPr>
            <p:cNvPr id="48" name="TextBox 47">
              <a:extLst>
                <a:ext uri="{FF2B5EF4-FFF2-40B4-BE49-F238E27FC236}">
                  <a16:creationId xmlns:a16="http://schemas.microsoft.com/office/drawing/2014/main" id="{C0758C4C-F2EC-B6FD-A344-3B31BF7AAA8A}"/>
                </a:ext>
              </a:extLst>
            </p:cNvPr>
            <p:cNvSpPr txBox="1"/>
            <p:nvPr/>
          </p:nvSpPr>
          <p:spPr>
            <a:xfrm>
              <a:off x="5759062" y="3509768"/>
              <a:ext cx="1432829" cy="369332"/>
            </a:xfrm>
            <a:prstGeom prst="rect">
              <a:avLst/>
            </a:prstGeom>
            <a:solidFill>
              <a:schemeClr val="bg1"/>
            </a:solidFill>
            <a:ln w="19050">
              <a:solidFill>
                <a:schemeClr val="tx1"/>
              </a:solidFill>
            </a:ln>
          </p:spPr>
          <p:txBody>
            <a:bodyPr wrap="square" rtlCol="0" anchor="ctr">
              <a:spAutoFit/>
            </a:bodyPr>
            <a:lstStyle>
              <a:defPPr>
                <a:defRPr lang="en-US"/>
              </a:defPPr>
              <a:lvl1pPr algn="ctr">
                <a:defRPr>
                  <a:latin typeface="Arial" panose="020B0604020202020204" pitchFamily="34" charset="0"/>
                  <a:cs typeface="Arial" panose="020B0604020202020204" pitchFamily="34" charset="0"/>
                </a:defRPr>
              </a:lvl1pPr>
            </a:lstStyle>
            <a:p>
              <a:r>
                <a:rPr lang="en-US" noProof="0" dirty="0"/>
                <a:t>Transformer</a:t>
              </a:r>
            </a:p>
          </p:txBody>
        </p:sp>
      </p:grpSp>
    </p:spTree>
    <p:extLst>
      <p:ext uri="{BB962C8B-B14F-4D97-AF65-F5344CB8AC3E}">
        <p14:creationId xmlns:p14="http://schemas.microsoft.com/office/powerpoint/2010/main" val="63882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D66A8-13E2-DC94-08B0-DC20DA23685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2C51BFCC-B893-EBE3-8725-C8A8406B9668}"/>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E093C9AC-8FE8-8EEC-91B9-66963CDE85AC}"/>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6A867582-3756-CB5C-8431-4D13ECB4A3A2}"/>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9706C199-EAAB-72F6-4BE3-0008582A74B1}"/>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60CB4783-EA62-18CC-F254-1DFE91B023E1}"/>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BF2502DD-D094-0283-CD7A-69A3D4E25714}"/>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FEE5D6F5-42AA-717C-CB8A-0A80DA5D86DB}"/>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D0105A02-1BD6-A2D6-663A-1A21BC41F5A9}"/>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9E5AE6E6-0AEE-4DA1-A56A-3DED2616B0C0}"/>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1D87BD52-01D1-6C0C-4BE7-6FC1FB2D2FF9}"/>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21</a:t>
            </a:fld>
            <a:endParaRPr lang="en-US" noProof="0" dirty="0"/>
          </a:p>
        </p:txBody>
      </p:sp>
      <p:sp>
        <p:nvSpPr>
          <p:cNvPr id="4" name="Rectangle 3">
            <a:extLst>
              <a:ext uri="{FF2B5EF4-FFF2-40B4-BE49-F238E27FC236}">
                <a16:creationId xmlns:a16="http://schemas.microsoft.com/office/drawing/2014/main" id="{32959D61-9F4E-39D1-1F69-A9F9C3EBB32F}"/>
              </a:ext>
            </a:extLst>
          </p:cNvPr>
          <p:cNvSpPr/>
          <p:nvPr/>
        </p:nvSpPr>
        <p:spPr>
          <a:xfrm>
            <a:off x="1299882" y="262412"/>
            <a:ext cx="6867148"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Mechanical Information – Typical Equipment Rooftop Layout Plan</a:t>
            </a:r>
            <a:endParaRPr lang="en-US" sz="2400" noProof="0" dirty="0">
              <a:solidFill>
                <a:srgbClr val="00808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4FC0868-3429-EAE0-D2D9-567692B8C016}"/>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3" name="Footer Placeholder 6">
            <a:extLst>
              <a:ext uri="{FF2B5EF4-FFF2-40B4-BE49-F238E27FC236}">
                <a16:creationId xmlns:a16="http://schemas.microsoft.com/office/drawing/2014/main" id="{7777F19D-33AC-A5A6-8747-9E588BB8BEAF}"/>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4758DAC2-47F6-6B26-C374-3C6E1FEB7B74}"/>
              </a:ext>
            </a:extLst>
          </p:cNvPr>
          <p:cNvPicPr>
            <a:picLocks noChangeAspect="1"/>
          </p:cNvPicPr>
          <p:nvPr/>
        </p:nvPicPr>
        <p:blipFill>
          <a:blip r:embed="rId3"/>
          <a:stretch>
            <a:fillRect/>
          </a:stretch>
        </p:blipFill>
        <p:spPr>
          <a:xfrm>
            <a:off x="8111661" y="5668392"/>
            <a:ext cx="717804" cy="1053084"/>
          </a:xfrm>
          <a:prstGeom prst="rect">
            <a:avLst/>
          </a:prstGeom>
        </p:spPr>
      </p:pic>
      <p:pic>
        <p:nvPicPr>
          <p:cNvPr id="15" name="Picture 14">
            <a:extLst>
              <a:ext uri="{FF2B5EF4-FFF2-40B4-BE49-F238E27FC236}">
                <a16:creationId xmlns:a16="http://schemas.microsoft.com/office/drawing/2014/main" id="{3F35C5FE-7B4C-8883-7103-3624121D6381}"/>
              </a:ext>
            </a:extLst>
          </p:cNvPr>
          <p:cNvPicPr>
            <a:picLocks noChangeAspect="1"/>
          </p:cNvPicPr>
          <p:nvPr/>
        </p:nvPicPr>
        <p:blipFill>
          <a:blip r:embed="rId4"/>
          <a:stretch>
            <a:fillRect/>
          </a:stretch>
        </p:blipFill>
        <p:spPr>
          <a:xfrm>
            <a:off x="685800" y="1637133"/>
            <a:ext cx="8229600" cy="3583735"/>
          </a:xfrm>
          <a:prstGeom prst="rect">
            <a:avLst/>
          </a:prstGeom>
          <a:ln w="19050">
            <a:solidFill>
              <a:schemeClr val="tx1"/>
            </a:solidFill>
          </a:ln>
        </p:spPr>
      </p:pic>
      <p:sp>
        <p:nvSpPr>
          <p:cNvPr id="10" name="TextBox 9">
            <a:extLst>
              <a:ext uri="{FF2B5EF4-FFF2-40B4-BE49-F238E27FC236}">
                <a16:creationId xmlns:a16="http://schemas.microsoft.com/office/drawing/2014/main" id="{0E0D4CEE-617B-A1C1-BC1A-EA378E9036E0}"/>
              </a:ext>
            </a:extLst>
          </p:cNvPr>
          <p:cNvSpPr txBox="1"/>
          <p:nvPr/>
        </p:nvSpPr>
        <p:spPr>
          <a:xfrm>
            <a:off x="577852" y="6059657"/>
            <a:ext cx="4137023" cy="253916"/>
          </a:xfrm>
          <a:prstGeom prst="rect">
            <a:avLst/>
          </a:prstGeom>
          <a:noFill/>
        </p:spPr>
        <p:txBody>
          <a:bodyPr wrap="square" rtlCol="0">
            <a:spAutoFit/>
          </a:bodyPr>
          <a:lstStyle/>
          <a:p>
            <a:r>
              <a:rPr lang="en-US" sz="1030" u="sng" noProof="0" dirty="0">
                <a:latin typeface="Arial" panose="020B0604020202020204" pitchFamily="34" charset="0"/>
                <a:cs typeface="Arial" panose="020B0604020202020204" pitchFamily="34" charset="0"/>
              </a:rPr>
              <a:t>Note</a:t>
            </a:r>
            <a:r>
              <a:rPr lang="en-US" sz="1030" noProof="0" dirty="0">
                <a:latin typeface="Arial" panose="020B0604020202020204" pitchFamily="34" charset="0"/>
                <a:cs typeface="Arial" panose="020B0604020202020204" pitchFamily="34" charset="0"/>
              </a:rPr>
              <a:t>: </a:t>
            </a:r>
            <a:r>
              <a:rPr lang="en-US" sz="1030" noProof="0" dirty="0">
                <a:solidFill>
                  <a:srgbClr val="00B050"/>
                </a:solidFill>
                <a:latin typeface="Arial" panose="020B0604020202020204" pitchFamily="34" charset="0"/>
                <a:cs typeface="Arial" panose="020B0604020202020204" pitchFamily="34" charset="0"/>
              </a:rPr>
              <a:t>GREEN</a:t>
            </a:r>
            <a:r>
              <a:rPr lang="en-US" sz="1030" noProof="0" dirty="0">
                <a:latin typeface="Arial" panose="020B0604020202020204" pitchFamily="34" charset="0"/>
                <a:cs typeface="Arial" panose="020B0604020202020204" pitchFamily="34" charset="0"/>
              </a:rPr>
              <a:t> surfaces represent the modeled exhaust air locations</a:t>
            </a:r>
          </a:p>
        </p:txBody>
      </p:sp>
    </p:spTree>
    <p:extLst>
      <p:ext uri="{BB962C8B-B14F-4D97-AF65-F5344CB8AC3E}">
        <p14:creationId xmlns:p14="http://schemas.microsoft.com/office/powerpoint/2010/main" val="964118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0CC0-544C-617A-65AA-A8CE6460541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D90E3E39-A050-47BD-FBB9-E74E2DB58C76}"/>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35B3A86A-E571-1A5B-E6C8-2915F45CFF47}"/>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E23A1E05-F855-383C-D8CF-63D986152888}"/>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6AA3601F-0C3F-56CA-9619-0BA6EE0D50E5}"/>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CB816DC3-A4A8-7816-B242-6599A847C869}"/>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3C3C430E-32D3-0721-7F2D-33B2753D2B4F}"/>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5A881590-1367-6A23-0574-E884AEA4BADB}"/>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BBD21A28-8C1C-7BB4-1D06-C33BAECC0978}"/>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EB63FC4F-E669-C1D5-E202-BDD3F0A1198B}"/>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55408D4F-0DA6-E557-9ABE-F188B2394792}"/>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22</a:t>
            </a:fld>
            <a:endParaRPr lang="en-US" noProof="0" dirty="0"/>
          </a:p>
        </p:txBody>
      </p:sp>
      <p:sp>
        <p:nvSpPr>
          <p:cNvPr id="4" name="Rectangle 3">
            <a:extLst>
              <a:ext uri="{FF2B5EF4-FFF2-40B4-BE49-F238E27FC236}">
                <a16:creationId xmlns:a16="http://schemas.microsoft.com/office/drawing/2014/main" id="{937B3D64-95E6-67E9-3A65-EF5352B905DE}"/>
              </a:ext>
            </a:extLst>
          </p:cNvPr>
          <p:cNvSpPr/>
          <p:nvPr/>
        </p:nvSpPr>
        <p:spPr>
          <a:xfrm>
            <a:off x="1905000" y="262412"/>
            <a:ext cx="62620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Mechanical Information – Exhaust Temperature Calculation</a:t>
            </a:r>
            <a:endParaRPr lang="en-US" sz="2400" noProof="0" dirty="0">
              <a:solidFill>
                <a:srgbClr val="00808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A48EAA0-1A15-089F-53E0-3E6276C039A5}"/>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3" name="Footer Placeholder 6">
            <a:extLst>
              <a:ext uri="{FF2B5EF4-FFF2-40B4-BE49-F238E27FC236}">
                <a16:creationId xmlns:a16="http://schemas.microsoft.com/office/drawing/2014/main" id="{47075E7A-60E0-9EC6-D854-79FB7E9D518A}"/>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6B21103A-5D50-5AB9-B2C3-3CA57CE55218}"/>
              </a:ext>
            </a:extLst>
          </p:cNvPr>
          <p:cNvPicPr>
            <a:picLocks noChangeAspect="1"/>
          </p:cNvPicPr>
          <p:nvPr/>
        </p:nvPicPr>
        <p:blipFill>
          <a:blip r:embed="rId3"/>
          <a:stretch>
            <a:fillRect/>
          </a:stretch>
        </p:blipFill>
        <p:spPr>
          <a:xfrm>
            <a:off x="8111661" y="5668392"/>
            <a:ext cx="717804" cy="1053084"/>
          </a:xfrm>
          <a:prstGeom prst="rect">
            <a:avLst/>
          </a:prstGeom>
        </p:spPr>
      </p:pic>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3145048B-30F4-9029-41E0-19211FDE8669}"/>
                  </a:ext>
                </a:extLst>
              </p:cNvPr>
              <p:cNvSpPr/>
              <p:nvPr/>
            </p:nvSpPr>
            <p:spPr>
              <a:xfrm>
                <a:off x="943463" y="1136477"/>
                <a:ext cx="7675454" cy="4385781"/>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t"/>
              <a:lstStyle/>
              <a:p>
                <a:pPr marL="285709" indent="-285709">
                  <a:spcAft>
                    <a:spcPts val="600"/>
                  </a:spcAft>
                  <a:buClr>
                    <a:srgbClr val="008080"/>
                  </a:buClr>
                  <a:buFont typeface="Wingdings" panose="05000000000000000000" pitchFamily="2" charset="2"/>
                  <a:buChar char="§"/>
                </a:pPr>
                <a:r>
                  <a:rPr lang="en-US" sz="1100" dirty="0">
                    <a:solidFill>
                      <a:schemeClr val="tx1"/>
                    </a:solidFill>
                    <a:latin typeface="Arial" panose="020B0604020202020204" pitchFamily="34" charset="0"/>
                    <a:ea typeface="Calibri"/>
                    <a:cs typeface="Arial" panose="020B0604020202020204" pitchFamily="34" charset="0"/>
                  </a:rPr>
                  <a:t>To reasonably simplify the computational model</a:t>
                </a:r>
                <a:r>
                  <a:rPr lang="en-US" sz="1100" noProof="0" dirty="0">
                    <a:solidFill>
                      <a:schemeClr val="tx1"/>
                    </a:solidFill>
                    <a:latin typeface="Arial" pitchFamily="34" charset="0"/>
                    <a:ea typeface="Calibri"/>
                    <a:cs typeface="Arial" pitchFamily="34" charset="0"/>
                  </a:rPr>
                  <a:t>, the expected exhaust temperatures of each equipment unit was precalculated and used as a model input based on the expected intake temperature, volume flow rate of air, and the heat release</a:t>
                </a:r>
              </a:p>
              <a:p>
                <a:pPr marL="285709" indent="-285709">
                  <a:spcAft>
                    <a:spcPts val="300"/>
                  </a:spcAft>
                  <a:buClr>
                    <a:srgbClr val="008080"/>
                  </a:buClr>
                  <a:buFont typeface="Wingdings" panose="05000000000000000000" pitchFamily="2" charset="2"/>
                  <a:buChar char="§"/>
                </a:pPr>
                <a:r>
                  <a:rPr lang="en-US" sz="1100" noProof="0" dirty="0">
                    <a:solidFill>
                      <a:schemeClr val="tx1"/>
                    </a:solidFill>
                    <a:latin typeface="Arial" pitchFamily="34" charset="0"/>
                    <a:ea typeface="Calibri"/>
                    <a:cs typeface="Arial" pitchFamily="34" charset="0"/>
                  </a:rPr>
                  <a:t>The calculation for each equipment follows the consistent typical heat transfer formulation below:</a:t>
                </a:r>
              </a:p>
              <a:p>
                <a:pPr marL="742844" lvl="1" indent="-285709">
                  <a:spcAft>
                    <a:spcPts val="600"/>
                  </a:spcAft>
                  <a:buClr>
                    <a:srgbClr val="008080"/>
                  </a:buClr>
                  <a:buFont typeface="Wingdings" panose="05000000000000000000" pitchFamily="2" charset="2"/>
                  <a:buChar char="§"/>
                </a:pPr>
                <a14:m>
                  <m:oMath xmlns:m="http://schemas.openxmlformats.org/officeDocument/2006/math">
                    <m:sSub>
                      <m:sSubPr>
                        <m:ctrlPr>
                          <a:rPr lang="en-US" sz="1200" b="1" i="1" noProof="0" smtClean="0">
                            <a:solidFill>
                              <a:schemeClr val="tx1"/>
                            </a:solidFill>
                            <a:latin typeface="Cambria Math" panose="02040503050406030204" pitchFamily="18" charset="0"/>
                            <a:ea typeface="Calibri"/>
                            <a:cs typeface="Arial" pitchFamily="34" charset="0"/>
                          </a:rPr>
                        </m:ctrlPr>
                      </m:sSubPr>
                      <m:e>
                        <m:r>
                          <a:rPr lang="en-US" sz="1200" b="1" i="1" noProof="0" smtClean="0">
                            <a:solidFill>
                              <a:schemeClr val="tx1"/>
                            </a:solidFill>
                            <a:latin typeface="Cambria Math" panose="02040503050406030204" pitchFamily="18" charset="0"/>
                            <a:ea typeface="Calibri"/>
                            <a:cs typeface="Arial" pitchFamily="34" charset="0"/>
                          </a:rPr>
                          <m:t>𝑻</m:t>
                        </m:r>
                      </m:e>
                      <m:sub>
                        <m:r>
                          <a:rPr lang="en-US" sz="1200" b="1" i="1" noProof="0" smtClean="0">
                            <a:solidFill>
                              <a:schemeClr val="tx1"/>
                            </a:solidFill>
                            <a:latin typeface="Cambria Math" panose="02040503050406030204" pitchFamily="18" charset="0"/>
                            <a:ea typeface="Calibri"/>
                            <a:cs typeface="Arial" pitchFamily="34" charset="0"/>
                          </a:rPr>
                          <m:t>𝒆𝒙𝒉</m:t>
                        </m:r>
                      </m:sub>
                    </m:sSub>
                    <m:r>
                      <a:rPr lang="en-US" sz="1200" b="1" i="1" noProof="0" smtClean="0">
                        <a:solidFill>
                          <a:schemeClr val="tx1"/>
                        </a:solidFill>
                        <a:latin typeface="Cambria Math" panose="02040503050406030204" pitchFamily="18" charset="0"/>
                        <a:ea typeface="Calibri"/>
                        <a:cs typeface="Arial" pitchFamily="34" charset="0"/>
                      </a:rPr>
                      <m:t>=</m:t>
                    </m:r>
                    <m:f>
                      <m:fPr>
                        <m:ctrlPr>
                          <a:rPr lang="en-US" sz="1200" b="1" i="1" noProof="0" smtClean="0">
                            <a:solidFill>
                              <a:schemeClr val="tx1"/>
                            </a:solidFill>
                            <a:latin typeface="Cambria Math" panose="02040503050406030204" pitchFamily="18" charset="0"/>
                            <a:ea typeface="Calibri"/>
                            <a:cs typeface="Arial" pitchFamily="34" charset="0"/>
                          </a:rPr>
                        </m:ctrlPr>
                      </m:fPr>
                      <m:num>
                        <m:r>
                          <a:rPr lang="en-US" sz="1200" b="1" i="1" noProof="0" smtClean="0">
                            <a:solidFill>
                              <a:schemeClr val="tx1"/>
                            </a:solidFill>
                            <a:latin typeface="Cambria Math" panose="02040503050406030204" pitchFamily="18" charset="0"/>
                            <a:ea typeface="Calibri"/>
                            <a:cs typeface="Arial" pitchFamily="34" charset="0"/>
                          </a:rPr>
                          <m:t>𝑸</m:t>
                        </m:r>
                      </m:num>
                      <m:den>
                        <m:sSub>
                          <m:sSubPr>
                            <m:ctrlPr>
                              <a:rPr lang="en-US" sz="1200" b="1" i="1" noProof="0" smtClean="0">
                                <a:solidFill>
                                  <a:schemeClr val="tx1"/>
                                </a:solidFill>
                                <a:latin typeface="Cambria Math" panose="02040503050406030204" pitchFamily="18" charset="0"/>
                                <a:ea typeface="Calibri"/>
                                <a:cs typeface="Arial" pitchFamily="34" charset="0"/>
                              </a:rPr>
                            </m:ctrlPr>
                          </m:sSubPr>
                          <m:e>
                            <m:r>
                              <a:rPr lang="en-US" sz="1200" b="1" i="1" noProof="0" smtClean="0">
                                <a:solidFill>
                                  <a:schemeClr val="tx1"/>
                                </a:solidFill>
                                <a:latin typeface="Cambria Math" panose="02040503050406030204" pitchFamily="18" charset="0"/>
                                <a:ea typeface="Calibri"/>
                                <a:cs typeface="Arial" pitchFamily="34" charset="0"/>
                              </a:rPr>
                              <m:t>𝑪</m:t>
                            </m:r>
                          </m:e>
                          <m:sub>
                            <m:r>
                              <a:rPr lang="en-US" sz="1200" b="1" i="1" noProof="0" smtClean="0">
                                <a:solidFill>
                                  <a:schemeClr val="tx1"/>
                                </a:solidFill>
                                <a:latin typeface="Cambria Math" panose="02040503050406030204" pitchFamily="18" charset="0"/>
                                <a:ea typeface="Calibri"/>
                                <a:cs typeface="Arial" pitchFamily="34" charset="0"/>
                              </a:rPr>
                              <m:t>𝒑</m:t>
                            </m:r>
                          </m:sub>
                        </m:sSub>
                        <m:r>
                          <a:rPr lang="en-US" sz="1200" b="1" i="1" noProof="0" smtClean="0">
                            <a:solidFill>
                              <a:schemeClr val="tx1"/>
                            </a:solidFill>
                            <a:latin typeface="Cambria Math" panose="02040503050406030204" pitchFamily="18" charset="0"/>
                            <a:ea typeface="Calibri"/>
                            <a:cs typeface="Arial" pitchFamily="34" charset="0"/>
                          </a:rPr>
                          <m:t>∗</m:t>
                        </m:r>
                        <m:acc>
                          <m:accPr>
                            <m:chr m:val="̇"/>
                            <m:ctrlPr>
                              <a:rPr lang="en-US" sz="1200" b="1" i="1" noProof="0" smtClean="0">
                                <a:solidFill>
                                  <a:schemeClr val="tx1"/>
                                </a:solidFill>
                                <a:latin typeface="Cambria Math" panose="02040503050406030204" pitchFamily="18" charset="0"/>
                                <a:ea typeface="Calibri"/>
                                <a:cs typeface="Arial" pitchFamily="34" charset="0"/>
                              </a:rPr>
                            </m:ctrlPr>
                          </m:accPr>
                          <m:e>
                            <m:r>
                              <a:rPr lang="en-US" sz="1200" b="1" i="1" noProof="0" smtClean="0">
                                <a:solidFill>
                                  <a:schemeClr val="tx1"/>
                                </a:solidFill>
                                <a:latin typeface="Cambria Math" panose="02040503050406030204" pitchFamily="18" charset="0"/>
                                <a:ea typeface="Calibri"/>
                                <a:cs typeface="Arial" pitchFamily="34" charset="0"/>
                              </a:rPr>
                              <m:t>𝒎</m:t>
                            </m:r>
                          </m:e>
                        </m:acc>
                      </m:den>
                    </m:f>
                    <m:r>
                      <a:rPr lang="en-US" sz="1200" b="1" i="1" noProof="0" smtClean="0">
                        <a:solidFill>
                          <a:schemeClr val="tx1"/>
                        </a:solidFill>
                        <a:latin typeface="Cambria Math" panose="02040503050406030204" pitchFamily="18" charset="0"/>
                        <a:ea typeface="Calibri"/>
                        <a:cs typeface="Arial" pitchFamily="34" charset="0"/>
                      </a:rPr>
                      <m:t>+</m:t>
                    </m:r>
                    <m:sSub>
                      <m:sSubPr>
                        <m:ctrlPr>
                          <a:rPr lang="en-US" sz="1200" b="1" i="1" noProof="0" smtClean="0">
                            <a:solidFill>
                              <a:schemeClr val="tx1"/>
                            </a:solidFill>
                            <a:latin typeface="Cambria Math" panose="02040503050406030204" pitchFamily="18" charset="0"/>
                            <a:ea typeface="Calibri"/>
                            <a:cs typeface="Arial" pitchFamily="34" charset="0"/>
                          </a:rPr>
                        </m:ctrlPr>
                      </m:sSubPr>
                      <m:e>
                        <m:r>
                          <a:rPr lang="en-US" sz="1200" b="1" i="1" noProof="0" smtClean="0">
                            <a:solidFill>
                              <a:schemeClr val="tx1"/>
                            </a:solidFill>
                            <a:latin typeface="Cambria Math" panose="02040503050406030204" pitchFamily="18" charset="0"/>
                            <a:ea typeface="Calibri"/>
                            <a:cs typeface="Arial" pitchFamily="34" charset="0"/>
                          </a:rPr>
                          <m:t>𝑻</m:t>
                        </m:r>
                      </m:e>
                      <m:sub>
                        <m:r>
                          <a:rPr lang="en-US" sz="1200" b="1" i="1" noProof="0" smtClean="0">
                            <a:solidFill>
                              <a:schemeClr val="tx1"/>
                            </a:solidFill>
                            <a:latin typeface="Cambria Math" panose="02040503050406030204" pitchFamily="18" charset="0"/>
                            <a:ea typeface="Calibri"/>
                            <a:cs typeface="Arial" pitchFamily="34" charset="0"/>
                          </a:rPr>
                          <m:t>𝒊𝒏</m:t>
                        </m:r>
                      </m:sub>
                    </m:sSub>
                  </m:oMath>
                </a14:m>
                <a:r>
                  <a:rPr lang="en-US" sz="1200" noProof="0" dirty="0">
                    <a:solidFill>
                      <a:schemeClr val="tx1"/>
                    </a:solidFill>
                    <a:latin typeface="Arial" pitchFamily="34" charset="0"/>
                    <a:ea typeface="Calibri"/>
                    <a:cs typeface="Arial" pitchFamily="34" charset="0"/>
                  </a:rPr>
                  <a:t> </a:t>
                </a:r>
                <a:r>
                  <a:rPr lang="en-US" sz="1100" noProof="0" dirty="0">
                    <a:solidFill>
                      <a:schemeClr val="tx1"/>
                    </a:solidFill>
                    <a:latin typeface="Arial" pitchFamily="34" charset="0"/>
                    <a:ea typeface="Calibri"/>
                    <a:cs typeface="Arial" pitchFamily="34" charset="0"/>
                  </a:rPr>
                  <a:t>where </a:t>
                </a:r>
                <a14:m>
                  <m:oMath xmlns:m="http://schemas.openxmlformats.org/officeDocument/2006/math">
                    <m:sSub>
                      <m:sSubPr>
                        <m:ctrlPr>
                          <a:rPr lang="en-US" sz="1200" b="0" i="1" noProof="0" smtClean="0">
                            <a:solidFill>
                              <a:schemeClr val="tx1"/>
                            </a:solidFill>
                            <a:latin typeface="Cambria Math" panose="02040503050406030204" pitchFamily="18" charset="0"/>
                            <a:ea typeface="Calibri"/>
                            <a:cs typeface="Arial" pitchFamily="34" charset="0"/>
                          </a:rPr>
                        </m:ctrlPr>
                      </m:sSubPr>
                      <m:e>
                        <m:r>
                          <a:rPr lang="en-US" sz="1200" b="0" i="1" noProof="0" smtClean="0">
                            <a:solidFill>
                              <a:schemeClr val="tx1"/>
                            </a:solidFill>
                            <a:latin typeface="Cambria Math" panose="02040503050406030204" pitchFamily="18" charset="0"/>
                            <a:ea typeface="Calibri"/>
                            <a:cs typeface="Arial" pitchFamily="34" charset="0"/>
                          </a:rPr>
                          <m:t>𝑇</m:t>
                        </m:r>
                      </m:e>
                      <m:sub>
                        <m:r>
                          <a:rPr lang="en-US" sz="1200" b="0" i="1" noProof="0" smtClean="0">
                            <a:solidFill>
                              <a:schemeClr val="tx1"/>
                            </a:solidFill>
                            <a:latin typeface="Cambria Math" panose="02040503050406030204" pitchFamily="18" charset="0"/>
                            <a:ea typeface="Calibri"/>
                            <a:cs typeface="Arial" pitchFamily="34" charset="0"/>
                          </a:rPr>
                          <m:t>𝑒𝑥ℎ</m:t>
                        </m:r>
                      </m:sub>
                    </m:sSub>
                  </m:oMath>
                </a14:m>
                <a:r>
                  <a:rPr lang="en-US" sz="1100" noProof="0" dirty="0">
                    <a:solidFill>
                      <a:schemeClr val="tx1"/>
                    </a:solidFill>
                    <a:latin typeface="Arial" pitchFamily="34" charset="0"/>
                    <a:ea typeface="Calibri"/>
                    <a:cs typeface="Arial" pitchFamily="34" charset="0"/>
                  </a:rPr>
                  <a:t> is the calculated exhaust temperature (K), </a:t>
                </a:r>
                <a14:m>
                  <m:oMath xmlns:m="http://schemas.openxmlformats.org/officeDocument/2006/math">
                    <m:sSub>
                      <m:sSubPr>
                        <m:ctrlPr>
                          <a:rPr lang="en-US" sz="1200" b="0" i="1" noProof="0" smtClean="0">
                            <a:solidFill>
                              <a:schemeClr val="tx1"/>
                            </a:solidFill>
                            <a:latin typeface="Cambria Math" panose="02040503050406030204" pitchFamily="18" charset="0"/>
                            <a:ea typeface="Calibri"/>
                            <a:cs typeface="Arial" pitchFamily="34" charset="0"/>
                          </a:rPr>
                        </m:ctrlPr>
                      </m:sSubPr>
                      <m:e>
                        <m:r>
                          <a:rPr lang="en-US" sz="1200" b="0" i="1" noProof="0" smtClean="0">
                            <a:solidFill>
                              <a:schemeClr val="tx1"/>
                            </a:solidFill>
                            <a:latin typeface="Cambria Math" panose="02040503050406030204" pitchFamily="18" charset="0"/>
                            <a:ea typeface="Calibri"/>
                            <a:cs typeface="Arial" pitchFamily="34" charset="0"/>
                          </a:rPr>
                          <m:t>𝑇</m:t>
                        </m:r>
                      </m:e>
                      <m:sub>
                        <m:r>
                          <a:rPr lang="en-US" sz="1200" b="0" i="1" noProof="0" smtClean="0">
                            <a:solidFill>
                              <a:schemeClr val="tx1"/>
                            </a:solidFill>
                            <a:latin typeface="Cambria Math" panose="02040503050406030204" pitchFamily="18" charset="0"/>
                            <a:ea typeface="Calibri"/>
                            <a:cs typeface="Arial" pitchFamily="34" charset="0"/>
                          </a:rPr>
                          <m:t>𝑖𝑛</m:t>
                        </m:r>
                      </m:sub>
                    </m:sSub>
                  </m:oMath>
                </a14:m>
                <a:r>
                  <a:rPr lang="en-US" sz="1200" noProof="0" dirty="0">
                    <a:solidFill>
                      <a:schemeClr val="tx1"/>
                    </a:solidFill>
                    <a:latin typeface="Arial" pitchFamily="34" charset="0"/>
                    <a:ea typeface="Calibri"/>
                    <a:cs typeface="Arial" pitchFamily="34" charset="0"/>
                  </a:rPr>
                  <a:t> </a:t>
                </a:r>
                <a:r>
                  <a:rPr lang="en-US" sz="1100" noProof="0" dirty="0">
                    <a:solidFill>
                      <a:schemeClr val="tx1"/>
                    </a:solidFill>
                    <a:latin typeface="Arial" pitchFamily="34" charset="0"/>
                    <a:ea typeface="Calibri"/>
                    <a:cs typeface="Arial" pitchFamily="34" charset="0"/>
                  </a:rPr>
                  <a:t>is the intake air temperature (K) and is assumed to be equal to the ambient temperature of 87.2 °F, </a:t>
                </a:r>
                <a14:m>
                  <m:oMath xmlns:m="http://schemas.openxmlformats.org/officeDocument/2006/math">
                    <m:r>
                      <a:rPr lang="en-US" sz="1200" i="1" noProof="0" smtClean="0">
                        <a:solidFill>
                          <a:schemeClr val="tx1"/>
                        </a:solidFill>
                        <a:latin typeface="Cambria Math" panose="02040503050406030204" pitchFamily="18" charset="0"/>
                        <a:ea typeface="Calibri"/>
                        <a:cs typeface="Arial" pitchFamily="34" charset="0"/>
                      </a:rPr>
                      <m:t>𝑄</m:t>
                    </m:r>
                  </m:oMath>
                </a14:m>
                <a:r>
                  <a:rPr lang="en-US" sz="1100" noProof="0" dirty="0">
                    <a:solidFill>
                      <a:schemeClr val="tx1"/>
                    </a:solidFill>
                    <a:latin typeface="Arial" pitchFamily="34" charset="0"/>
                    <a:ea typeface="Calibri"/>
                    <a:cs typeface="Arial" pitchFamily="34" charset="0"/>
                  </a:rPr>
                  <a:t> is the heat released to the air stream (W), </a:t>
                </a:r>
                <a14:m>
                  <m:oMath xmlns:m="http://schemas.openxmlformats.org/officeDocument/2006/math">
                    <m:sSub>
                      <m:sSubPr>
                        <m:ctrlPr>
                          <a:rPr lang="en-US" sz="1200" b="0" i="1" noProof="0" smtClean="0">
                            <a:solidFill>
                              <a:schemeClr val="tx1"/>
                            </a:solidFill>
                            <a:latin typeface="Cambria Math" panose="02040503050406030204" pitchFamily="18" charset="0"/>
                            <a:ea typeface="Calibri"/>
                            <a:cs typeface="Arial" pitchFamily="34" charset="0"/>
                          </a:rPr>
                        </m:ctrlPr>
                      </m:sSubPr>
                      <m:e>
                        <m:r>
                          <a:rPr lang="en-US" sz="1200" b="0" i="1" noProof="0" smtClean="0">
                            <a:solidFill>
                              <a:schemeClr val="tx1"/>
                            </a:solidFill>
                            <a:latin typeface="Cambria Math" panose="02040503050406030204" pitchFamily="18" charset="0"/>
                            <a:ea typeface="Calibri"/>
                            <a:cs typeface="Arial" pitchFamily="34" charset="0"/>
                          </a:rPr>
                          <m:t>𝐶</m:t>
                        </m:r>
                      </m:e>
                      <m:sub>
                        <m:r>
                          <a:rPr lang="en-US" sz="1200" b="0" i="1" noProof="0" smtClean="0">
                            <a:solidFill>
                              <a:schemeClr val="tx1"/>
                            </a:solidFill>
                            <a:latin typeface="Cambria Math" panose="02040503050406030204" pitchFamily="18" charset="0"/>
                            <a:ea typeface="Calibri"/>
                            <a:cs typeface="Arial" pitchFamily="34" charset="0"/>
                          </a:rPr>
                          <m:t>𝑝</m:t>
                        </m:r>
                      </m:sub>
                    </m:sSub>
                  </m:oMath>
                </a14:m>
                <a:r>
                  <a:rPr lang="en-US" sz="1200" noProof="0" dirty="0">
                    <a:solidFill>
                      <a:schemeClr val="tx1"/>
                    </a:solidFill>
                    <a:latin typeface="Arial" pitchFamily="34" charset="0"/>
                    <a:ea typeface="Calibri"/>
                    <a:cs typeface="Arial" pitchFamily="34" charset="0"/>
                  </a:rPr>
                  <a:t> </a:t>
                </a:r>
                <a:r>
                  <a:rPr lang="en-US" sz="1100" noProof="0" dirty="0">
                    <a:solidFill>
                      <a:schemeClr val="tx1"/>
                    </a:solidFill>
                    <a:latin typeface="Arial" pitchFamily="34" charset="0"/>
                    <a:ea typeface="Calibri"/>
                    <a:cs typeface="Arial" pitchFamily="34" charset="0"/>
                  </a:rPr>
                  <a:t>is the specific heat capacity of air at the at the intake temperature and is assumed to have a value of 1006 J/kg-K, and </a:t>
                </a:r>
                <a14:m>
                  <m:oMath xmlns:m="http://schemas.openxmlformats.org/officeDocument/2006/math">
                    <m:acc>
                      <m:accPr>
                        <m:chr m:val="̇"/>
                        <m:ctrlPr>
                          <a:rPr lang="en-US" sz="1200" b="0" i="1" noProof="0" smtClean="0">
                            <a:solidFill>
                              <a:schemeClr val="tx1"/>
                            </a:solidFill>
                            <a:latin typeface="Cambria Math" panose="02040503050406030204" pitchFamily="18" charset="0"/>
                            <a:ea typeface="Calibri"/>
                            <a:cs typeface="Arial" pitchFamily="34" charset="0"/>
                          </a:rPr>
                        </m:ctrlPr>
                      </m:accPr>
                      <m:e>
                        <m:r>
                          <a:rPr lang="en-US" sz="1200" b="0" i="1" noProof="0" smtClean="0">
                            <a:solidFill>
                              <a:schemeClr val="tx1"/>
                            </a:solidFill>
                            <a:latin typeface="Cambria Math" panose="02040503050406030204" pitchFamily="18" charset="0"/>
                            <a:ea typeface="Calibri"/>
                            <a:cs typeface="Arial" pitchFamily="34" charset="0"/>
                          </a:rPr>
                          <m:t>𝑚</m:t>
                        </m:r>
                      </m:e>
                    </m:acc>
                  </m:oMath>
                </a14:m>
                <a:r>
                  <a:rPr lang="en-US" sz="1100" noProof="0" dirty="0">
                    <a:solidFill>
                      <a:schemeClr val="tx1"/>
                    </a:solidFill>
                    <a:latin typeface="Arial" pitchFamily="34" charset="0"/>
                    <a:ea typeface="Calibri"/>
                    <a:cs typeface="Arial" pitchFamily="34" charset="0"/>
                  </a:rPr>
                  <a:t> is the mass flow rate (kg/s) of the intake air based on the prescribed volume flow rate (m</a:t>
                </a:r>
                <a:r>
                  <a:rPr lang="en-US" sz="1100" baseline="30000" noProof="0" dirty="0">
                    <a:solidFill>
                      <a:schemeClr val="tx1"/>
                    </a:solidFill>
                    <a:latin typeface="Arial" pitchFamily="34" charset="0"/>
                    <a:ea typeface="Calibri"/>
                    <a:cs typeface="Arial" pitchFamily="34" charset="0"/>
                  </a:rPr>
                  <a:t>3</a:t>
                </a:r>
                <a:r>
                  <a:rPr lang="en-US" sz="1100" noProof="0" dirty="0">
                    <a:solidFill>
                      <a:schemeClr val="tx1"/>
                    </a:solidFill>
                    <a:latin typeface="Arial" pitchFamily="34" charset="0"/>
                    <a:ea typeface="Calibri"/>
                    <a:cs typeface="Arial" pitchFamily="34" charset="0"/>
                  </a:rPr>
                  <a:t>/s) and multiplied by the air density at the assumed intake temperature with a value of 1.16 kg/m</a:t>
                </a:r>
                <a:r>
                  <a:rPr lang="en-US" sz="1100" baseline="30000" noProof="0" dirty="0">
                    <a:solidFill>
                      <a:schemeClr val="tx1"/>
                    </a:solidFill>
                    <a:latin typeface="Arial" pitchFamily="34" charset="0"/>
                    <a:ea typeface="Calibri"/>
                    <a:cs typeface="Arial" pitchFamily="34" charset="0"/>
                  </a:rPr>
                  <a:t>3</a:t>
                </a:r>
              </a:p>
              <a:p>
                <a:pPr marL="285709" indent="-285709">
                  <a:spcAft>
                    <a:spcPts val="600"/>
                  </a:spcAft>
                  <a:buClr>
                    <a:srgbClr val="008080"/>
                  </a:buClr>
                  <a:buFont typeface="Wingdings" panose="05000000000000000000" pitchFamily="2" charset="2"/>
                  <a:buChar char="§"/>
                </a:pPr>
                <a:r>
                  <a:rPr lang="en-US" sz="1100" noProof="0" dirty="0">
                    <a:solidFill>
                      <a:schemeClr val="tx1"/>
                    </a:solidFill>
                    <a:latin typeface="Arial" pitchFamily="34" charset="0"/>
                    <a:ea typeface="Calibri"/>
                    <a:cs typeface="Arial" pitchFamily="34" charset="0"/>
                  </a:rPr>
                  <a:t>The intake air volumes of each typical equipment is also modeled so to better capture the expected airflow dynamics above the data centers and mirror the exhaust volumes</a:t>
                </a:r>
              </a:p>
              <a:p>
                <a:pPr marL="285709" indent="-285709">
                  <a:spcAft>
                    <a:spcPts val="600"/>
                  </a:spcAft>
                  <a:buClr>
                    <a:srgbClr val="008080"/>
                  </a:buClr>
                  <a:buFont typeface="Wingdings" panose="05000000000000000000" pitchFamily="2" charset="2"/>
                  <a:buChar char="§"/>
                </a:pPr>
                <a:r>
                  <a:rPr lang="en-US" sz="1100" noProof="0" dirty="0">
                    <a:solidFill>
                      <a:schemeClr val="tx1"/>
                    </a:solidFill>
                    <a:latin typeface="Arial" pitchFamily="34" charset="0"/>
                    <a:ea typeface="Calibri"/>
                    <a:cs typeface="Arial" pitchFamily="34" charset="0"/>
                  </a:rPr>
                  <a:t>Each transformer emits a steady heat release of 98,621 BTU/</a:t>
                </a:r>
                <a:r>
                  <a:rPr lang="en-US" sz="1100" noProof="0" dirty="0" err="1">
                    <a:solidFill>
                      <a:schemeClr val="tx1"/>
                    </a:solidFill>
                    <a:latin typeface="Arial" pitchFamily="34" charset="0"/>
                    <a:ea typeface="Calibri"/>
                    <a:cs typeface="Arial" pitchFamily="34" charset="0"/>
                  </a:rPr>
                  <a:t>hr</a:t>
                </a:r>
                <a:r>
                  <a:rPr lang="en-US" sz="1100" noProof="0" dirty="0">
                    <a:solidFill>
                      <a:schemeClr val="tx1"/>
                    </a:solidFill>
                    <a:latin typeface="Arial" pitchFamily="34" charset="0"/>
                    <a:ea typeface="Calibri"/>
                    <a:cs typeface="Arial" pitchFamily="34" charset="0"/>
                  </a:rPr>
                  <a:t> (28,903 W)</a:t>
                </a:r>
              </a:p>
              <a:p>
                <a:pPr marL="285709" indent="-285709">
                  <a:spcAft>
                    <a:spcPts val="300"/>
                  </a:spcAft>
                  <a:buClr>
                    <a:srgbClr val="008080"/>
                  </a:buClr>
                  <a:buFont typeface="Wingdings" panose="05000000000000000000" pitchFamily="2" charset="2"/>
                  <a:buChar char="§"/>
                </a:pPr>
                <a:r>
                  <a:rPr lang="en-US" sz="1100" noProof="0" dirty="0">
                    <a:solidFill>
                      <a:schemeClr val="tx1"/>
                    </a:solidFill>
                    <a:latin typeface="Arial" pitchFamily="34" charset="0"/>
                    <a:ea typeface="Calibri"/>
                    <a:cs typeface="Arial" pitchFamily="34" charset="0"/>
                  </a:rPr>
                  <a:t>The input heat release values, air volume flow rates, and resulting exhaust temperatures for each typical equipment is presented below:</a:t>
                </a:r>
              </a:p>
            </p:txBody>
          </p:sp>
        </mc:Choice>
        <mc:Fallback xmlns="">
          <p:sp>
            <p:nvSpPr>
              <p:cNvPr id="9" name="Rectangle 8">
                <a:extLst>
                  <a:ext uri="{FF2B5EF4-FFF2-40B4-BE49-F238E27FC236}">
                    <a16:creationId xmlns:a16="http://schemas.microsoft.com/office/drawing/2014/main" id="{3145048B-30F4-9029-41E0-19211FDE8669}"/>
                  </a:ext>
                </a:extLst>
              </p:cNvPr>
              <p:cNvSpPr>
                <a:spLocks noRot="1" noChangeAspect="1" noMove="1" noResize="1" noEditPoints="1" noAdjustHandles="1" noChangeArrowheads="1" noChangeShapeType="1" noTextEdit="1"/>
              </p:cNvSpPr>
              <p:nvPr/>
            </p:nvSpPr>
            <p:spPr>
              <a:xfrm>
                <a:off x="943463" y="1136477"/>
                <a:ext cx="7675454" cy="4385781"/>
              </a:xfrm>
              <a:prstGeom prst="rect">
                <a:avLst/>
              </a:prstGeom>
              <a:blipFill>
                <a:blip r:embed="rId4"/>
                <a:stretch>
                  <a:fillRect r="-238"/>
                </a:stretch>
              </a:blipFill>
              <a:ln w="12700">
                <a:solidFill>
                  <a:schemeClr val="bg1">
                    <a:lumMod val="50000"/>
                  </a:schemeClr>
                </a:solidFill>
              </a:ln>
            </p:spPr>
            <p:txBody>
              <a:bodyPr/>
              <a:lstStyle/>
              <a:p>
                <a:r>
                  <a:rPr lang="en-US">
                    <a:noFill/>
                  </a:rPr>
                  <a:t> </a:t>
                </a:r>
              </a:p>
            </p:txBody>
          </p:sp>
        </mc:Fallback>
      </mc:AlternateContent>
      <p:graphicFrame>
        <p:nvGraphicFramePr>
          <p:cNvPr id="12" name="Table 11">
            <a:extLst>
              <a:ext uri="{FF2B5EF4-FFF2-40B4-BE49-F238E27FC236}">
                <a16:creationId xmlns:a16="http://schemas.microsoft.com/office/drawing/2014/main" id="{B55311C1-89B6-0268-7CBD-C22D5B70DA07}"/>
              </a:ext>
            </a:extLst>
          </p:cNvPr>
          <p:cNvGraphicFramePr>
            <a:graphicFrameLocks noGrp="1"/>
          </p:cNvGraphicFramePr>
          <p:nvPr>
            <p:extLst>
              <p:ext uri="{D42A27DB-BD31-4B8C-83A1-F6EECF244321}">
                <p14:modId xmlns:p14="http://schemas.microsoft.com/office/powerpoint/2010/main" val="4216180444"/>
              </p:ext>
            </p:extLst>
          </p:nvPr>
        </p:nvGraphicFramePr>
        <p:xfrm>
          <a:off x="2742006" y="3957221"/>
          <a:ext cx="4078368" cy="2284239"/>
        </p:xfrm>
        <a:graphic>
          <a:graphicData uri="http://schemas.openxmlformats.org/drawingml/2006/table">
            <a:tbl>
              <a:tblPr firstRow="1" bandRow="1">
                <a:tableStyleId>{5C22544A-7EE6-4342-B048-85BDC9FD1C3A}</a:tableStyleId>
              </a:tblPr>
              <a:tblGrid>
                <a:gridCol w="1019592">
                  <a:extLst>
                    <a:ext uri="{9D8B030D-6E8A-4147-A177-3AD203B41FA5}">
                      <a16:colId xmlns:a16="http://schemas.microsoft.com/office/drawing/2014/main" val="4267155825"/>
                    </a:ext>
                  </a:extLst>
                </a:gridCol>
                <a:gridCol w="1019592">
                  <a:extLst>
                    <a:ext uri="{9D8B030D-6E8A-4147-A177-3AD203B41FA5}">
                      <a16:colId xmlns:a16="http://schemas.microsoft.com/office/drawing/2014/main" val="2434541369"/>
                    </a:ext>
                  </a:extLst>
                </a:gridCol>
                <a:gridCol w="1019592">
                  <a:extLst>
                    <a:ext uri="{9D8B030D-6E8A-4147-A177-3AD203B41FA5}">
                      <a16:colId xmlns:a16="http://schemas.microsoft.com/office/drawing/2014/main" val="548999899"/>
                    </a:ext>
                  </a:extLst>
                </a:gridCol>
                <a:gridCol w="1019592">
                  <a:extLst>
                    <a:ext uri="{9D8B030D-6E8A-4147-A177-3AD203B41FA5}">
                      <a16:colId xmlns:a16="http://schemas.microsoft.com/office/drawing/2014/main" val="2825659419"/>
                    </a:ext>
                  </a:extLst>
                </a:gridCol>
              </a:tblGrid>
              <a:tr h="349279">
                <a:tc>
                  <a:txBody>
                    <a:bodyPr/>
                    <a:lstStyle/>
                    <a:p>
                      <a:pPr algn="ctr" fontAlgn="b">
                        <a:buNone/>
                      </a:pPr>
                      <a:r>
                        <a:rPr lang="en-US" sz="900" b="0" i="0" u="none" strike="noStrike" noProof="0" dirty="0">
                          <a:solidFill>
                            <a:schemeClr val="bg1"/>
                          </a:solidFill>
                          <a:effectLst/>
                          <a:latin typeface="Arial" panose="020B0604020202020204" pitchFamily="34" charset="0"/>
                          <a:cs typeface="Arial" panose="020B0604020202020204" pitchFamily="34" charset="0"/>
                        </a:rPr>
                        <a:t>Unit</a:t>
                      </a:r>
                    </a:p>
                  </a:txBody>
                  <a:tcPr marL="9525" marR="9525" marT="9525" marB="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a:txBody>
                    <a:bodyPr/>
                    <a:lstStyle/>
                    <a:p>
                      <a:pPr algn="ctr" fontAlgn="b">
                        <a:buNone/>
                      </a:pPr>
                      <a:r>
                        <a:rPr lang="en-US" sz="900" b="0" i="0" u="none" strike="noStrike" noProof="0" dirty="0">
                          <a:solidFill>
                            <a:schemeClr val="bg1"/>
                          </a:solidFill>
                          <a:effectLst/>
                          <a:latin typeface="Arial" panose="020B0604020202020204" pitchFamily="34" charset="0"/>
                          <a:cs typeface="Arial" panose="020B0604020202020204" pitchFamily="34" charset="0"/>
                        </a:rPr>
                        <a:t>Heat Release (BTU/</a:t>
                      </a:r>
                      <a:r>
                        <a:rPr lang="en-US" sz="900" b="0" i="0" u="none" strike="noStrike" noProof="0" dirty="0" err="1">
                          <a:solidFill>
                            <a:schemeClr val="bg1"/>
                          </a:solidFill>
                          <a:effectLst/>
                          <a:latin typeface="Arial" panose="020B0604020202020204" pitchFamily="34" charset="0"/>
                          <a:cs typeface="Arial" panose="020B0604020202020204" pitchFamily="34" charset="0"/>
                        </a:rPr>
                        <a:t>hr</a:t>
                      </a:r>
                      <a:r>
                        <a:rPr lang="en-US" sz="900" b="0" i="0" u="none" strike="noStrike" noProof="0" dirty="0">
                          <a:solidFill>
                            <a:schemeClr val="bg1"/>
                          </a:solidFill>
                          <a:effectLst/>
                          <a:latin typeface="Arial" panose="020B0604020202020204" pitchFamily="34" charset="0"/>
                          <a:cs typeface="Arial" panose="020B0604020202020204" pitchFamily="34" charset="0"/>
                        </a:rPr>
                        <a:t>)</a:t>
                      </a:r>
                    </a:p>
                  </a:txBody>
                  <a:tcPr marL="9525" marR="9525" marT="9525" marB="0" anchor="ctr">
                    <a:lnT w="6350" cap="flat" cmpd="sng" algn="ctr">
                      <a:solidFill>
                        <a:schemeClr val="tx1"/>
                      </a:solidFill>
                      <a:prstDash val="solid"/>
                      <a:round/>
                      <a:headEnd type="none" w="med" len="med"/>
                      <a:tailEnd type="none" w="med" len="med"/>
                    </a:lnT>
                  </a:tcPr>
                </a:tc>
                <a:tc>
                  <a:txBody>
                    <a:bodyPr/>
                    <a:lstStyle/>
                    <a:p>
                      <a:pPr algn="ctr" fontAlgn="b">
                        <a:buNone/>
                      </a:pPr>
                      <a:r>
                        <a:rPr lang="en-US" sz="900" b="0" i="0" u="none" strike="noStrike" noProof="0" dirty="0">
                          <a:solidFill>
                            <a:schemeClr val="bg1"/>
                          </a:solidFill>
                          <a:effectLst/>
                          <a:latin typeface="Arial" panose="020B0604020202020204" pitchFamily="34" charset="0"/>
                          <a:cs typeface="Arial" panose="020B0604020202020204" pitchFamily="34" charset="0"/>
                        </a:rPr>
                        <a:t>Volume Flow Rate (ft</a:t>
                      </a:r>
                      <a:r>
                        <a:rPr lang="en-US" sz="900" b="0" i="0" u="none" strike="noStrike" baseline="30000" noProof="0" dirty="0">
                          <a:solidFill>
                            <a:schemeClr val="bg1"/>
                          </a:solidFill>
                          <a:effectLst/>
                          <a:latin typeface="Arial" panose="020B0604020202020204" pitchFamily="34" charset="0"/>
                          <a:cs typeface="Arial" panose="020B0604020202020204" pitchFamily="34" charset="0"/>
                        </a:rPr>
                        <a:t>3</a:t>
                      </a:r>
                      <a:r>
                        <a:rPr lang="en-US" sz="900" b="0" i="0" u="none" strike="noStrike" noProof="0" dirty="0">
                          <a:solidFill>
                            <a:schemeClr val="bg1"/>
                          </a:solidFill>
                          <a:effectLst/>
                          <a:latin typeface="Arial" panose="020B0604020202020204" pitchFamily="34" charset="0"/>
                          <a:cs typeface="Arial" panose="020B0604020202020204" pitchFamily="34" charset="0"/>
                        </a:rPr>
                        <a:t>/min)</a:t>
                      </a:r>
                    </a:p>
                  </a:txBody>
                  <a:tcPr marL="9525" marR="9525" marT="9525" marB="0" anchor="ctr">
                    <a:lnT w="6350" cap="flat" cmpd="sng" algn="ctr">
                      <a:solidFill>
                        <a:schemeClr val="tx1"/>
                      </a:solidFill>
                      <a:prstDash val="solid"/>
                      <a:round/>
                      <a:headEnd type="none" w="med" len="med"/>
                      <a:tailEnd type="none" w="med" len="med"/>
                    </a:lnT>
                  </a:tcPr>
                </a:tc>
                <a:tc>
                  <a:txBody>
                    <a:bodyPr/>
                    <a:lstStyle/>
                    <a:p>
                      <a:pPr algn="ctr" fontAlgn="b">
                        <a:buNone/>
                      </a:pPr>
                      <a:r>
                        <a:rPr lang="en-US" sz="900" b="0" i="0" u="none" strike="noStrike" noProof="0" dirty="0">
                          <a:solidFill>
                            <a:schemeClr val="bg1"/>
                          </a:solidFill>
                          <a:effectLst/>
                          <a:latin typeface="Arial" panose="020B0604020202020204" pitchFamily="34" charset="0"/>
                          <a:cs typeface="Arial" panose="020B0604020202020204" pitchFamily="34" charset="0"/>
                        </a:rPr>
                        <a:t>Calculated Exhaust Temperature (F)</a:t>
                      </a:r>
                    </a:p>
                  </a:txBody>
                  <a:tcPr marL="9525" marR="9525" marT="9525"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01767393"/>
                  </a:ext>
                </a:extLst>
              </a:tr>
              <a:tr h="193496">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 DOAS 1/2</a:t>
                      </a:r>
                    </a:p>
                  </a:txBody>
                  <a:tcPr marL="9525" marR="9525" marT="9525" marB="0" anchor="ctr">
                    <a:lnL w="6350" cap="flat" cmpd="sng" algn="ctr">
                      <a:solidFill>
                        <a:schemeClr val="tx1"/>
                      </a:solidFill>
                      <a:prstDash val="solid"/>
                      <a:round/>
                      <a:headEnd type="none" w="med" len="med"/>
                      <a:tailEnd type="none" w="med" len="med"/>
                    </a:lnL>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307,648</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16,600</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104.9</a:t>
                      </a:r>
                    </a:p>
                  </a:txBody>
                  <a:tcPr marL="9525" marR="9525" marT="9525" marB="0" anchor="ctr">
                    <a:lnR w="63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31568749"/>
                  </a:ext>
                </a:extLst>
              </a:tr>
              <a:tr h="193496">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 DOAS 3-6</a:t>
                      </a:r>
                    </a:p>
                  </a:txBody>
                  <a:tcPr marL="9525" marR="9525" marT="9525" marB="0" anchor="ctr">
                    <a:lnL w="6350" cap="flat" cmpd="sng" algn="ctr">
                      <a:solidFill>
                        <a:schemeClr val="tx1"/>
                      </a:solidFill>
                      <a:prstDash val="solid"/>
                      <a:round/>
                      <a:headEnd type="none" w="med" len="med"/>
                      <a:tailEnd type="none" w="med" len="med"/>
                    </a:lnL>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334,324</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16,600</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106.5</a:t>
                      </a:r>
                    </a:p>
                  </a:txBody>
                  <a:tcPr marL="9525" marR="9525" marT="9525" marB="0" anchor="ctr">
                    <a:lnR w="63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79469435"/>
                  </a:ext>
                </a:extLst>
              </a:tr>
              <a:tr h="193496">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RTU-1A</a:t>
                      </a:r>
                    </a:p>
                  </a:txBody>
                  <a:tcPr marL="9525" marR="9525" marT="9525" marB="0" anchor="ctr">
                    <a:lnL w="6350" cap="flat" cmpd="sng" algn="ctr">
                      <a:solidFill>
                        <a:schemeClr val="tx1"/>
                      </a:solidFill>
                      <a:prstDash val="solid"/>
                      <a:round/>
                      <a:headEnd type="none" w="med" len="med"/>
                      <a:tailEnd type="none" w="med" len="med"/>
                    </a:lnL>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295,080</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16,600</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104.2</a:t>
                      </a:r>
                    </a:p>
                  </a:txBody>
                  <a:tcPr marL="9525" marR="9525" marT="9525" marB="0" anchor="ctr">
                    <a:lnR w="63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52842000"/>
                  </a:ext>
                </a:extLst>
              </a:tr>
              <a:tr h="193496">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RTU-2A</a:t>
                      </a:r>
                    </a:p>
                  </a:txBody>
                  <a:tcPr marL="9525" marR="9525" marT="9525" marB="0" anchor="ctr">
                    <a:lnL w="6350" cap="flat" cmpd="sng" algn="ctr">
                      <a:solidFill>
                        <a:schemeClr val="tx1"/>
                      </a:solidFill>
                      <a:prstDash val="solid"/>
                      <a:round/>
                      <a:headEnd type="none" w="med" len="med"/>
                      <a:tailEnd type="none" w="med" len="med"/>
                    </a:lnL>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297,710</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16,600</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104.3</a:t>
                      </a:r>
                    </a:p>
                  </a:txBody>
                  <a:tcPr marL="9525" marR="9525" marT="9525" marB="0" anchor="ctr">
                    <a:lnR w="63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84616632"/>
                  </a:ext>
                </a:extLst>
              </a:tr>
              <a:tr h="193496">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RTU-3A</a:t>
                      </a:r>
                    </a:p>
                  </a:txBody>
                  <a:tcPr marL="9525" marR="9525" marT="9525" marB="0" anchor="ctr">
                    <a:lnL w="6350" cap="flat" cmpd="sng" algn="ctr">
                      <a:solidFill>
                        <a:schemeClr val="tx1"/>
                      </a:solidFill>
                      <a:prstDash val="solid"/>
                      <a:round/>
                      <a:headEnd type="none" w="med" len="med"/>
                      <a:tailEnd type="none" w="med" len="med"/>
                    </a:lnL>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420,109</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16,600</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111.4</a:t>
                      </a:r>
                    </a:p>
                  </a:txBody>
                  <a:tcPr marL="9525" marR="9525" marT="9525" marB="0" anchor="ctr">
                    <a:lnR w="63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44346091"/>
                  </a:ext>
                </a:extLst>
              </a:tr>
              <a:tr h="193496">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RTU-01/05/06</a:t>
                      </a:r>
                    </a:p>
                  </a:txBody>
                  <a:tcPr marL="9525" marR="9525" marT="9525" marB="0" anchor="ctr">
                    <a:lnL w="6350" cap="flat" cmpd="sng" algn="ctr">
                      <a:solidFill>
                        <a:schemeClr val="tx1"/>
                      </a:solidFill>
                      <a:prstDash val="solid"/>
                      <a:round/>
                      <a:headEnd type="none" w="med" len="med"/>
                      <a:tailEnd type="none" w="med" len="med"/>
                    </a:lnL>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187,233</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12,000</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102.1</a:t>
                      </a:r>
                    </a:p>
                  </a:txBody>
                  <a:tcPr marL="9525" marR="9525" marT="9525" marB="0" anchor="ctr">
                    <a:lnR w="63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00191330"/>
                  </a:ext>
                </a:extLst>
              </a:tr>
              <a:tr h="193496">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RTU-02/03/04</a:t>
                      </a:r>
                    </a:p>
                  </a:txBody>
                  <a:tcPr marL="9525" marR="9525" marT="9525" marB="0" anchor="ctr">
                    <a:lnL w="6350" cap="flat" cmpd="sng" algn="ctr">
                      <a:solidFill>
                        <a:schemeClr val="tx1"/>
                      </a:solidFill>
                      <a:prstDash val="solid"/>
                      <a:round/>
                      <a:headEnd type="none" w="med" len="med"/>
                      <a:tailEnd type="none" w="med" len="med"/>
                    </a:lnL>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194,874</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12,000</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102.7</a:t>
                      </a:r>
                    </a:p>
                  </a:txBody>
                  <a:tcPr marL="9525" marR="9525" marT="9525" marB="0" anchor="ctr">
                    <a:lnR w="63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64016708"/>
                  </a:ext>
                </a:extLst>
              </a:tr>
              <a:tr h="193496">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Chiller</a:t>
                      </a:r>
                    </a:p>
                  </a:txBody>
                  <a:tcPr marL="9525" marR="9525" marT="9525" marB="0" anchor="ctr">
                    <a:lnL w="6350" cap="flat" cmpd="sng" algn="ctr">
                      <a:solidFill>
                        <a:schemeClr val="tx1"/>
                      </a:solidFill>
                      <a:prstDash val="solid"/>
                      <a:round/>
                      <a:headEnd type="none" w="med" len="med"/>
                      <a:tailEnd type="none" w="med" len="med"/>
                    </a:lnL>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8,100,000</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458,853</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104.1</a:t>
                      </a:r>
                    </a:p>
                  </a:txBody>
                  <a:tcPr marL="9525" marR="9525" marT="9525" marB="0" anchor="ctr">
                    <a:lnR w="63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00020810"/>
                  </a:ext>
                </a:extLst>
              </a:tr>
              <a:tr h="193496">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CU 110 kW</a:t>
                      </a:r>
                    </a:p>
                  </a:txBody>
                  <a:tcPr marL="9525" marR="9525" marT="9525" marB="0" anchor="ctr">
                    <a:lnL w="6350" cap="flat" cmpd="sng" algn="ctr">
                      <a:solidFill>
                        <a:schemeClr val="tx1"/>
                      </a:solidFill>
                      <a:prstDash val="solid"/>
                      <a:round/>
                      <a:headEnd type="none" w="med" len="med"/>
                      <a:tailEnd type="none" w="med" len="med"/>
                    </a:lnL>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423,400</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28,632</a:t>
                      </a:r>
                    </a:p>
                  </a:txBody>
                  <a:tcPr marL="9525" marR="9525" marT="9525" marB="0" anchor="ct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101.3</a:t>
                      </a:r>
                    </a:p>
                  </a:txBody>
                  <a:tcPr marL="9525" marR="9525" marT="9525" marB="0" anchor="ctr">
                    <a:lnR w="635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47291702"/>
                  </a:ext>
                </a:extLst>
              </a:tr>
              <a:tr h="193496">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CU 50 kW</a:t>
                      </a:r>
                    </a:p>
                  </a:txBody>
                  <a:tcPr marL="9525" marR="9525" marT="9525" marB="0" anchor="ctr">
                    <a:lnL w="6350" cap="flat" cmpd="sng" algn="ctr">
                      <a:solidFill>
                        <a:schemeClr val="tx1"/>
                      </a:solidFill>
                      <a:prstDash val="solid"/>
                      <a:round/>
                      <a:headEnd type="none" w="med" len="med"/>
                      <a:tailEnd type="none" w="med" len="med"/>
                    </a:lnL>
                    <a:lnB w="6350" cap="flat" cmpd="sng" algn="ctr">
                      <a:solidFill>
                        <a:schemeClr val="tx1"/>
                      </a:solidFill>
                      <a:prstDash val="solid"/>
                      <a:round/>
                      <a:headEnd type="none" w="med" len="med"/>
                      <a:tailEnd type="none" w="med" len="med"/>
                    </a:lnB>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255,020</a:t>
                      </a:r>
                    </a:p>
                  </a:txBody>
                  <a:tcPr marL="9525" marR="9525" marT="9525" marB="0" anchor="ctr">
                    <a:lnB w="6350" cap="flat" cmpd="sng" algn="ctr">
                      <a:solidFill>
                        <a:schemeClr val="tx1"/>
                      </a:solidFill>
                      <a:prstDash val="solid"/>
                      <a:round/>
                      <a:headEnd type="none" w="med" len="med"/>
                      <a:tailEnd type="none" w="med" len="med"/>
                    </a:lnB>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14,100</a:t>
                      </a:r>
                    </a:p>
                  </a:txBody>
                  <a:tcPr marL="9525" marR="9525" marT="9525" marB="0" anchor="ctr">
                    <a:lnB w="6350" cap="flat" cmpd="sng" algn="ctr">
                      <a:solidFill>
                        <a:schemeClr val="tx1"/>
                      </a:solidFill>
                      <a:prstDash val="solid"/>
                      <a:round/>
                      <a:headEnd type="none" w="med" len="med"/>
                      <a:tailEnd type="none" w="med" len="med"/>
                    </a:lnB>
                  </a:tcPr>
                </a:tc>
                <a:tc>
                  <a:txBody>
                    <a:bodyPr/>
                    <a:lstStyle/>
                    <a:p>
                      <a:pPr algn="ctr" fontAlgn="b">
                        <a:buNone/>
                      </a:pPr>
                      <a:r>
                        <a:rPr lang="en-US" sz="900" b="0" i="0" u="none" strike="noStrike" noProof="0" dirty="0">
                          <a:solidFill>
                            <a:srgbClr val="000000"/>
                          </a:solidFill>
                          <a:effectLst/>
                          <a:latin typeface="Arial" panose="020B0604020202020204" pitchFamily="34" charset="0"/>
                          <a:cs typeface="Arial" panose="020B0604020202020204" pitchFamily="34" charset="0"/>
                        </a:rPr>
                        <a:t>104.5</a:t>
                      </a:r>
                    </a:p>
                  </a:txBody>
                  <a:tcPr marL="9525" marR="9525" marT="9525" marB="0" anchor="ctr">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6596684"/>
                  </a:ext>
                </a:extLst>
              </a:tr>
            </a:tbl>
          </a:graphicData>
        </a:graphic>
      </p:graphicFrame>
    </p:spTree>
    <p:extLst>
      <p:ext uri="{BB962C8B-B14F-4D97-AF65-F5344CB8AC3E}">
        <p14:creationId xmlns:p14="http://schemas.microsoft.com/office/powerpoint/2010/main" val="662236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p:cNvGrpSpPr>
            <a:grpSpLocks/>
          </p:cNvGrpSpPr>
          <p:nvPr/>
        </p:nvGrpSpPr>
        <p:grpSpPr bwMode="auto">
          <a:xfrm>
            <a:off x="626535" y="237068"/>
            <a:ext cx="254797" cy="6045201"/>
            <a:chOff x="1081" y="369"/>
            <a:chExt cx="2" cy="15120"/>
          </a:xfrm>
        </p:grpSpPr>
        <p:sp>
          <p:nvSpPr>
            <p:cNvPr id="17" name="Freeform 16"/>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p:cNvSpPr>
            <a:spLocks noChangeArrowheads="1"/>
          </p:cNvSpPr>
          <p:nvPr/>
        </p:nvSpPr>
        <p:spPr bwMode="auto">
          <a:xfrm>
            <a:off x="1"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p:cNvGrpSpPr>
            <a:grpSpLocks/>
          </p:cNvGrpSpPr>
          <p:nvPr/>
        </p:nvGrpSpPr>
        <p:grpSpPr bwMode="auto">
          <a:xfrm>
            <a:off x="729405" y="244044"/>
            <a:ext cx="8118476" cy="498388"/>
            <a:chOff x="1395" y="690"/>
            <a:chExt cx="12785" cy="661"/>
          </a:xfrm>
        </p:grpSpPr>
        <p:sp>
          <p:nvSpPr>
            <p:cNvPr id="37" name="Freeform 36"/>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3" name="Slide Number Placeholder 2"/>
          <p:cNvSpPr>
            <a:spLocks noGrp="1"/>
          </p:cNvSpPr>
          <p:nvPr>
            <p:ph type="sldNum" sz="quarter" idx="12"/>
          </p:nvPr>
        </p:nvSpPr>
        <p:spPr>
          <a:xfrm>
            <a:off x="6553201" y="6356351"/>
            <a:ext cx="1143001" cy="365125"/>
          </a:xfrm>
        </p:spPr>
        <p:txBody>
          <a:bodyPr/>
          <a:lstStyle/>
          <a:p>
            <a:fld id="{B6F15528-21DE-4FAA-801E-634DDDAF4B2B}" type="slidenum">
              <a:rPr lang="en-US" noProof="0" smtClean="0"/>
              <a:pPr/>
              <a:t>23</a:t>
            </a:fld>
            <a:endParaRPr lang="en-US" noProof="0" dirty="0"/>
          </a:p>
        </p:txBody>
      </p:sp>
      <p:sp>
        <p:nvSpPr>
          <p:cNvPr id="11" name="Rectangle 10">
            <a:extLst>
              <a:ext uri="{FF2B5EF4-FFF2-40B4-BE49-F238E27FC236}">
                <a16:creationId xmlns:a16="http://schemas.microsoft.com/office/drawing/2014/main" id="{6E668A94-2046-8FF2-868B-EC1922FB7A02}"/>
              </a:ext>
            </a:extLst>
          </p:cNvPr>
          <p:cNvSpPr/>
          <p:nvPr/>
        </p:nvSpPr>
        <p:spPr>
          <a:xfrm>
            <a:off x="3352800" y="262412"/>
            <a:ext cx="48142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Case Study</a:t>
            </a:r>
          </a:p>
          <a:p>
            <a:pPr algn="r">
              <a:spcAft>
                <a:spcPts val="1200"/>
              </a:spcAft>
              <a:buClr>
                <a:srgbClr val="008080"/>
              </a:buClr>
            </a:pPr>
            <a:r>
              <a:rPr lang="en-US" noProof="0" dirty="0">
                <a:solidFill>
                  <a:srgbClr val="008080"/>
                </a:solidFill>
                <a:latin typeface="Arial" panose="020B0604020202020204" pitchFamily="34" charset="0"/>
                <a:cs typeface="Arial" panose="020B0604020202020204" pitchFamily="34" charset="0"/>
              </a:rPr>
              <a:t>Base Case – North Site </a:t>
            </a:r>
          </a:p>
        </p:txBody>
      </p:sp>
      <p:sp>
        <p:nvSpPr>
          <p:cNvPr id="4" name="Rectangle 3">
            <a:extLst>
              <a:ext uri="{FF2B5EF4-FFF2-40B4-BE49-F238E27FC236}">
                <a16:creationId xmlns:a16="http://schemas.microsoft.com/office/drawing/2014/main" id="{6D90EB0D-EEE9-D843-B50C-E1A5C16D9882}"/>
              </a:ext>
            </a:extLst>
          </p:cNvPr>
          <p:cNvSpPr/>
          <p:nvPr/>
        </p:nvSpPr>
        <p:spPr>
          <a:xfrm>
            <a:off x="1183341" y="2952420"/>
            <a:ext cx="7453094" cy="2308310"/>
          </a:xfrm>
          <a:prstGeom prst="rect">
            <a:avLst/>
          </a:prstGeom>
        </p:spPr>
        <p:txBody>
          <a:bodyPr wrap="square" lIns="91427" tIns="45713" rIns="91427" bIns="45713">
            <a:spAutoFit/>
          </a:bodyPr>
          <a:lstStyle/>
          <a:p>
            <a:pPr marL="65" lvl="2" algn="just">
              <a:buClr>
                <a:srgbClr val="008080"/>
              </a:buClr>
            </a:pPr>
            <a:r>
              <a:rPr lang="en-US" u="sng" noProof="0" dirty="0">
                <a:solidFill>
                  <a:srgbClr val="008080"/>
                </a:solidFill>
                <a:latin typeface="Arial" panose="020B0604020202020204" pitchFamily="34" charset="0"/>
                <a:cs typeface="Arial" panose="020B0604020202020204" pitchFamily="34" charset="0"/>
              </a:rPr>
              <a:t>Objective:</a:t>
            </a:r>
            <a:r>
              <a:rPr lang="en-US" noProof="0" dirty="0">
                <a:solidFill>
                  <a:srgbClr val="008080"/>
                </a:solidFill>
                <a:latin typeface="Arial" panose="020B0604020202020204" pitchFamily="34" charset="0"/>
                <a:cs typeface="Arial" panose="020B0604020202020204" pitchFamily="34" charset="0"/>
              </a:rPr>
              <a:t> Determine the expected transient behavior of heated exhaust air from a series of typical equipment serving two large data centers located at the northern site within the STAMP site</a:t>
            </a:r>
          </a:p>
          <a:p>
            <a:pPr marL="65" lvl="2" algn="just">
              <a:buClr>
                <a:srgbClr val="008080"/>
              </a:buClr>
            </a:pPr>
            <a:endParaRPr lang="en-US" noProof="0" dirty="0">
              <a:solidFill>
                <a:srgbClr val="008080"/>
              </a:solidFill>
              <a:latin typeface="Arial" panose="020B0604020202020204" pitchFamily="34" charset="0"/>
              <a:cs typeface="Arial" panose="020B0604020202020204" pitchFamily="34" charset="0"/>
            </a:endParaRPr>
          </a:p>
          <a:p>
            <a:pPr marL="65" lvl="2" algn="just">
              <a:buClr>
                <a:srgbClr val="008080"/>
              </a:buClr>
            </a:pPr>
            <a:r>
              <a:rPr lang="en-US" noProof="0" dirty="0">
                <a:solidFill>
                  <a:srgbClr val="008080"/>
                </a:solidFill>
                <a:latin typeface="Arial" panose="020B0604020202020204" pitchFamily="34" charset="0"/>
                <a:cs typeface="Arial" panose="020B0604020202020204" pitchFamily="34" charset="0"/>
              </a:rPr>
              <a:t>The migration of the exhaust plumes are affected by atypical ambient conditions comprising an ambient temperature of 87.2 °F with a wind speed of 10 mph from varying directions in a full 360° arc centered around the facilities</a:t>
            </a:r>
          </a:p>
        </p:txBody>
      </p:sp>
      <p:sp>
        <p:nvSpPr>
          <p:cNvPr id="5" name="TextBox 4">
            <a:extLst>
              <a:ext uri="{FF2B5EF4-FFF2-40B4-BE49-F238E27FC236}">
                <a16:creationId xmlns:a16="http://schemas.microsoft.com/office/drawing/2014/main" id="{99E2882C-6F79-B0C9-0F8B-6D275C0440BF}"/>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3</a:t>
            </a:r>
          </a:p>
        </p:txBody>
      </p:sp>
      <p:sp>
        <p:nvSpPr>
          <p:cNvPr id="8" name="TextBox 7">
            <a:extLst>
              <a:ext uri="{FF2B5EF4-FFF2-40B4-BE49-F238E27FC236}">
                <a16:creationId xmlns:a16="http://schemas.microsoft.com/office/drawing/2014/main" id="{D50ECE1E-0052-457C-316F-E9AAE5A980F4}"/>
              </a:ext>
            </a:extLst>
          </p:cNvPr>
          <p:cNvSpPr txBox="1"/>
          <p:nvPr/>
        </p:nvSpPr>
        <p:spPr>
          <a:xfrm>
            <a:off x="1392952" y="2074391"/>
            <a:ext cx="7033872" cy="646331"/>
          </a:xfrm>
          <a:prstGeom prst="rect">
            <a:avLst/>
          </a:prstGeom>
          <a:noFill/>
        </p:spPr>
        <p:txBody>
          <a:bodyPr wrap="square">
            <a:spAutoFit/>
          </a:bodyPr>
          <a:lstStyle/>
          <a:p>
            <a:pPr algn="ctr">
              <a:spcAft>
                <a:spcPts val="1200"/>
              </a:spcAft>
              <a:buClr>
                <a:srgbClr val="008080"/>
              </a:buClr>
            </a:pPr>
            <a:r>
              <a:rPr lang="en-US" b="1" u="sng" noProof="0" dirty="0">
                <a:solidFill>
                  <a:srgbClr val="008080"/>
                </a:solidFill>
                <a:latin typeface="Arial" panose="020B0604020202020204" pitchFamily="34" charset="0"/>
                <a:cs typeface="Arial" panose="020B0604020202020204" pitchFamily="34" charset="0"/>
              </a:rPr>
              <a:t>Base Case – North Site: Evaluation of heated exhaust released from two data centers under atypical ambient conditions</a:t>
            </a:r>
          </a:p>
        </p:txBody>
      </p:sp>
      <p:sp>
        <p:nvSpPr>
          <p:cNvPr id="6" name="Footer Placeholder 6">
            <a:extLst>
              <a:ext uri="{FF2B5EF4-FFF2-40B4-BE49-F238E27FC236}">
                <a16:creationId xmlns:a16="http://schemas.microsoft.com/office/drawing/2014/main" id="{557A2532-1C9C-57CE-3D73-C23E5107EBCD}"/>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7" name="Picture 6">
            <a:extLst>
              <a:ext uri="{FF2B5EF4-FFF2-40B4-BE49-F238E27FC236}">
                <a16:creationId xmlns:a16="http://schemas.microsoft.com/office/drawing/2014/main" id="{74C99618-AF54-D4E1-B3EC-0A7FF676168E}"/>
              </a:ext>
            </a:extLst>
          </p:cNvPr>
          <p:cNvPicPr>
            <a:picLocks noChangeAspect="1"/>
          </p:cNvPicPr>
          <p:nvPr/>
        </p:nvPicPr>
        <p:blipFill>
          <a:blip r:embed="rId2"/>
          <a:stretch>
            <a:fillRect/>
          </a:stretch>
        </p:blipFill>
        <p:spPr>
          <a:xfrm>
            <a:off x="8111661" y="5668392"/>
            <a:ext cx="717804" cy="1053084"/>
          </a:xfrm>
          <a:prstGeom prst="rect">
            <a:avLst/>
          </a:prstGeom>
        </p:spPr>
      </p:pic>
    </p:spTree>
    <p:extLst>
      <p:ext uri="{BB962C8B-B14F-4D97-AF65-F5344CB8AC3E}">
        <p14:creationId xmlns:p14="http://schemas.microsoft.com/office/powerpoint/2010/main" val="2619650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544E0-D839-3592-660B-5E7E7D2A4B31}"/>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6ACA5F6E-9AC6-9319-A346-5C55FC3144E5}"/>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57D4908F-172B-3392-17DF-40A36374F5EB}"/>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AA2F2330-97C9-6505-280D-33DCD01BCBE5}"/>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50B77E8D-080A-7C96-36DD-F3CEFA4E94C7}"/>
              </a:ext>
            </a:extLst>
          </p:cNvPr>
          <p:cNvSpPr>
            <a:spLocks noChangeArrowheads="1"/>
          </p:cNvSpPr>
          <p:nvPr/>
        </p:nvSpPr>
        <p:spPr bwMode="auto">
          <a:xfrm>
            <a:off x="1"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28F89E62-7BD1-7C63-AE51-02E293AD56CA}"/>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C4AAC452-28BA-D806-D680-6243AAF68DB1}"/>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2E8E0271-5557-32A9-4B15-F894DC6354CA}"/>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D8226CE8-7A59-3A2B-B8AA-8D058CBD3F34}"/>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B3BC0DD1-F58E-7CEA-1FA4-4D736AA1A8AF}"/>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23" name="Rectangle 22">
            <a:extLst>
              <a:ext uri="{FF2B5EF4-FFF2-40B4-BE49-F238E27FC236}">
                <a16:creationId xmlns:a16="http://schemas.microsoft.com/office/drawing/2014/main" id="{594B43E2-01DB-E48F-DE95-22675D98959F}"/>
              </a:ext>
            </a:extLst>
          </p:cNvPr>
          <p:cNvSpPr/>
          <p:nvPr/>
        </p:nvSpPr>
        <p:spPr>
          <a:xfrm>
            <a:off x="3200401" y="281113"/>
            <a:ext cx="5083252" cy="738650"/>
          </a:xfrm>
          <a:prstGeom prst="rect">
            <a:avLst/>
          </a:prstGeom>
        </p:spPr>
        <p:txBody>
          <a:bodyPr wrap="square" lIns="91427" tIns="45713" rIns="91427" bIns="45713">
            <a:spAutoFit/>
          </a:bodyPr>
          <a:lstStyle/>
          <a:p>
            <a:pPr algn="r"/>
            <a:r>
              <a:rPr lang="en-US" sz="2400" noProof="0" dirty="0">
                <a:solidFill>
                  <a:srgbClr val="008080"/>
                </a:solidFill>
                <a:latin typeface="Arial" panose="020B0604020202020204" pitchFamily="34" charset="0"/>
                <a:cs typeface="Arial" panose="020B0604020202020204" pitchFamily="34" charset="0"/>
              </a:rPr>
              <a:t>Base Case – North Site</a:t>
            </a:r>
          </a:p>
          <a:p>
            <a:pPr algn="r"/>
            <a:r>
              <a:rPr lang="en-US" noProof="0" dirty="0">
                <a:solidFill>
                  <a:srgbClr val="008080"/>
                </a:solidFill>
                <a:latin typeface="Arial" panose="020B0604020202020204" pitchFamily="34" charset="0"/>
                <a:cs typeface="Arial" panose="020B0604020202020204" pitchFamily="34" charset="0"/>
              </a:rPr>
              <a:t>Plan View</a:t>
            </a:r>
          </a:p>
        </p:txBody>
      </p:sp>
      <p:sp>
        <p:nvSpPr>
          <p:cNvPr id="4" name="Slide Number Placeholder 2">
            <a:extLst>
              <a:ext uri="{FF2B5EF4-FFF2-40B4-BE49-F238E27FC236}">
                <a16:creationId xmlns:a16="http://schemas.microsoft.com/office/drawing/2014/main" id="{E7B8A088-94D6-2E46-F997-2FA8B1E71280}"/>
              </a:ext>
            </a:extLst>
          </p:cNvPr>
          <p:cNvSpPr txBox="1">
            <a:spLocks/>
          </p:cNvSpPr>
          <p:nvPr/>
        </p:nvSpPr>
        <p:spPr>
          <a:xfrm>
            <a:off x="6553201" y="6356351"/>
            <a:ext cx="1143001" cy="365125"/>
          </a:xfrm>
          <a:prstGeom prst="rect">
            <a:avLst/>
          </a:prstGeom>
        </p:spPr>
        <p:txBody>
          <a:bodyPr vert="horz" lIns="91427" tIns="45713" rIns="91427" bIns="45713" rtlCol="0" anchor="ctr"/>
          <a:lstStyle>
            <a:defPPr>
              <a:defRPr lang="en-US"/>
            </a:defPPr>
            <a:lvl1pPr marL="0" algn="r" defTabSz="914269" rtl="0" eaLnBrk="1" latinLnBrk="0" hangingPunct="1">
              <a:defRPr sz="1200" kern="1200">
                <a:solidFill>
                  <a:schemeClr val="tx1">
                    <a:tint val="75000"/>
                  </a:schemeClr>
                </a:solidFill>
                <a:latin typeface="+mn-lt"/>
                <a:ea typeface="+mn-ea"/>
                <a:cs typeface="+mn-cs"/>
              </a:defRPr>
            </a:lvl1pPr>
            <a:lvl2pPr marL="457135" algn="l" defTabSz="914269" rtl="0" eaLnBrk="1" latinLnBrk="0" hangingPunct="1">
              <a:defRPr sz="1800" kern="1200">
                <a:solidFill>
                  <a:schemeClr val="tx1"/>
                </a:solidFill>
                <a:latin typeface="+mn-lt"/>
                <a:ea typeface="+mn-ea"/>
                <a:cs typeface="+mn-cs"/>
              </a:defRPr>
            </a:lvl2pPr>
            <a:lvl3pPr marL="914269" algn="l" defTabSz="914269" rtl="0" eaLnBrk="1" latinLnBrk="0" hangingPunct="1">
              <a:defRPr sz="1800" kern="1200">
                <a:solidFill>
                  <a:schemeClr val="tx1"/>
                </a:solidFill>
                <a:latin typeface="+mn-lt"/>
                <a:ea typeface="+mn-ea"/>
                <a:cs typeface="+mn-cs"/>
              </a:defRPr>
            </a:lvl3pPr>
            <a:lvl4pPr marL="1371404" algn="l" defTabSz="914269" rtl="0" eaLnBrk="1" latinLnBrk="0" hangingPunct="1">
              <a:defRPr sz="1800" kern="1200">
                <a:solidFill>
                  <a:schemeClr val="tx1"/>
                </a:solidFill>
                <a:latin typeface="+mn-lt"/>
                <a:ea typeface="+mn-ea"/>
                <a:cs typeface="+mn-cs"/>
              </a:defRPr>
            </a:lvl4pPr>
            <a:lvl5pPr marL="1828539" algn="l" defTabSz="914269" rtl="0" eaLnBrk="1" latinLnBrk="0" hangingPunct="1">
              <a:defRPr sz="1800" kern="1200">
                <a:solidFill>
                  <a:schemeClr val="tx1"/>
                </a:solidFill>
                <a:latin typeface="+mn-lt"/>
                <a:ea typeface="+mn-ea"/>
                <a:cs typeface="+mn-cs"/>
              </a:defRPr>
            </a:lvl5pPr>
            <a:lvl6pPr marL="2285674" algn="l" defTabSz="914269" rtl="0" eaLnBrk="1" latinLnBrk="0" hangingPunct="1">
              <a:defRPr sz="1800" kern="1200">
                <a:solidFill>
                  <a:schemeClr val="tx1"/>
                </a:solidFill>
                <a:latin typeface="+mn-lt"/>
                <a:ea typeface="+mn-ea"/>
                <a:cs typeface="+mn-cs"/>
              </a:defRPr>
            </a:lvl6pPr>
            <a:lvl7pPr marL="2742809" algn="l" defTabSz="914269" rtl="0" eaLnBrk="1" latinLnBrk="0" hangingPunct="1">
              <a:defRPr sz="1800" kern="1200">
                <a:solidFill>
                  <a:schemeClr val="tx1"/>
                </a:solidFill>
                <a:latin typeface="+mn-lt"/>
                <a:ea typeface="+mn-ea"/>
                <a:cs typeface="+mn-cs"/>
              </a:defRPr>
            </a:lvl7pPr>
            <a:lvl8pPr marL="3199944" algn="l" defTabSz="914269" rtl="0" eaLnBrk="1" latinLnBrk="0" hangingPunct="1">
              <a:defRPr sz="1800" kern="1200">
                <a:solidFill>
                  <a:schemeClr val="tx1"/>
                </a:solidFill>
                <a:latin typeface="+mn-lt"/>
                <a:ea typeface="+mn-ea"/>
                <a:cs typeface="+mn-cs"/>
              </a:defRPr>
            </a:lvl8pPr>
            <a:lvl9pPr marL="3657078" algn="l" defTabSz="914269" rtl="0" eaLnBrk="1" latinLnBrk="0" hangingPunct="1">
              <a:defRPr sz="1800" kern="1200">
                <a:solidFill>
                  <a:schemeClr val="tx1"/>
                </a:solidFill>
                <a:latin typeface="+mn-lt"/>
                <a:ea typeface="+mn-ea"/>
                <a:cs typeface="+mn-cs"/>
              </a:defRPr>
            </a:lvl9pPr>
          </a:lstStyle>
          <a:p>
            <a:fld id="{B6F15528-21DE-4FAA-801E-634DDDAF4B2B}" type="slidenum">
              <a:rPr lang="en-US" noProof="0" smtClean="0"/>
              <a:pPr/>
              <a:t>24</a:t>
            </a:fld>
            <a:endParaRPr lang="en-US" noProof="0" dirty="0"/>
          </a:p>
        </p:txBody>
      </p:sp>
      <p:sp>
        <p:nvSpPr>
          <p:cNvPr id="5" name="TextBox 4">
            <a:extLst>
              <a:ext uri="{FF2B5EF4-FFF2-40B4-BE49-F238E27FC236}">
                <a16:creationId xmlns:a16="http://schemas.microsoft.com/office/drawing/2014/main" id="{047D9430-31CA-E117-6541-8F96FD34EDC5}"/>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3</a:t>
            </a:r>
          </a:p>
        </p:txBody>
      </p:sp>
      <p:sp>
        <p:nvSpPr>
          <p:cNvPr id="9" name="TextBox 8">
            <a:extLst>
              <a:ext uri="{FF2B5EF4-FFF2-40B4-BE49-F238E27FC236}">
                <a16:creationId xmlns:a16="http://schemas.microsoft.com/office/drawing/2014/main" id="{06B78372-4859-4A10-B21D-BAF3BE0CA2A6}"/>
              </a:ext>
            </a:extLst>
          </p:cNvPr>
          <p:cNvSpPr txBox="1"/>
          <p:nvPr/>
        </p:nvSpPr>
        <p:spPr>
          <a:xfrm>
            <a:off x="587915" y="5896406"/>
            <a:ext cx="4638509" cy="400110"/>
          </a:xfrm>
          <a:prstGeom prst="rect">
            <a:avLst/>
          </a:prstGeom>
          <a:noFill/>
        </p:spPr>
        <p:txBody>
          <a:bodyPr wrap="square" rtlCol="0">
            <a:spAutoFit/>
          </a:bodyPr>
          <a:lstStyle/>
          <a:p>
            <a:r>
              <a:rPr lang="en-US" sz="1000" i="1" u="sng" noProof="0" dirty="0">
                <a:latin typeface="Arial" panose="020B0604020202020204" pitchFamily="34" charset="0"/>
                <a:cs typeface="Arial" panose="020B0604020202020204" pitchFamily="34" charset="0"/>
              </a:rPr>
              <a:t>Note</a:t>
            </a:r>
            <a:r>
              <a:rPr lang="en-US" sz="1000" i="1" noProof="0" dirty="0">
                <a:latin typeface="Arial" panose="020B0604020202020204" pitchFamily="34" charset="0"/>
                <a:cs typeface="Arial" panose="020B0604020202020204" pitchFamily="34" charset="0"/>
              </a:rPr>
              <a:t>: The extended plumes seen in the first few animation frames are due to a pre-calculated approximate solution used to seed the model initial conditions</a:t>
            </a:r>
          </a:p>
        </p:txBody>
      </p:sp>
      <p:sp>
        <p:nvSpPr>
          <p:cNvPr id="3" name="Footer Placeholder 6">
            <a:extLst>
              <a:ext uri="{FF2B5EF4-FFF2-40B4-BE49-F238E27FC236}">
                <a16:creationId xmlns:a16="http://schemas.microsoft.com/office/drawing/2014/main" id="{335328B4-C98F-5CD9-2EF4-31D20AAD4A92}"/>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25388997-8BF4-7ACD-0A9F-78F7A710D849}"/>
              </a:ext>
            </a:extLst>
          </p:cNvPr>
          <p:cNvPicPr>
            <a:picLocks noChangeAspect="1"/>
          </p:cNvPicPr>
          <p:nvPr/>
        </p:nvPicPr>
        <p:blipFill>
          <a:blip r:embed="rId4"/>
          <a:stretch>
            <a:fillRect/>
          </a:stretch>
        </p:blipFill>
        <p:spPr>
          <a:xfrm>
            <a:off x="8111661" y="5668392"/>
            <a:ext cx="717804" cy="1053084"/>
          </a:xfrm>
          <a:prstGeom prst="rect">
            <a:avLst/>
          </a:prstGeom>
        </p:spPr>
      </p:pic>
      <p:pic>
        <p:nvPicPr>
          <p:cNvPr id="10" name="Output_Plan_N">
            <a:hlinkClick r:id="" action="ppaction://media"/>
            <a:extLst>
              <a:ext uri="{FF2B5EF4-FFF2-40B4-BE49-F238E27FC236}">
                <a16:creationId xmlns:a16="http://schemas.microsoft.com/office/drawing/2014/main" id="{4B85D942-4571-FE45-1AF5-098AA0D09E8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85800" y="990600"/>
            <a:ext cx="8229600" cy="4629150"/>
          </a:xfrm>
          <a:prstGeom prst="rect">
            <a:avLst/>
          </a:prstGeom>
        </p:spPr>
      </p:pic>
    </p:spTree>
    <p:extLst>
      <p:ext uri="{BB962C8B-B14F-4D97-AF65-F5344CB8AC3E}">
        <p14:creationId xmlns:p14="http://schemas.microsoft.com/office/powerpoint/2010/main" val="269411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5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067B3-DAEF-4ECD-D611-09AC6905F858}"/>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24D6418B-DA55-2423-AA7B-729CF5D4475E}"/>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B85A3534-76CE-50F8-D2D7-F47FEF5A40D7}"/>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24386906-6B39-CB33-2619-9FCE5FAA64FD}"/>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0E8A04CD-A629-247B-3F47-B4EA450FB612}"/>
              </a:ext>
            </a:extLst>
          </p:cNvPr>
          <p:cNvSpPr>
            <a:spLocks noChangeArrowheads="1"/>
          </p:cNvSpPr>
          <p:nvPr/>
        </p:nvSpPr>
        <p:spPr bwMode="auto">
          <a:xfrm>
            <a:off x="1"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01F98248-43F9-D235-1330-E2D1BBB53BA5}"/>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AC717C69-879E-C87D-DCCD-4504DC2FDE0B}"/>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B5CFAC48-6680-B2CE-7776-5EF693B581B0}"/>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A46338DF-0CC1-E13B-A38F-13DB7C095B96}"/>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CD5F4586-1D04-7738-1E36-053FF41C2D48}"/>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23" name="Rectangle 22">
            <a:extLst>
              <a:ext uri="{FF2B5EF4-FFF2-40B4-BE49-F238E27FC236}">
                <a16:creationId xmlns:a16="http://schemas.microsoft.com/office/drawing/2014/main" id="{C6B80776-61DE-FAFE-CE53-6EA9BDB34F2A}"/>
              </a:ext>
            </a:extLst>
          </p:cNvPr>
          <p:cNvSpPr/>
          <p:nvPr/>
        </p:nvSpPr>
        <p:spPr>
          <a:xfrm>
            <a:off x="3200401" y="281113"/>
            <a:ext cx="5083252" cy="738650"/>
          </a:xfrm>
          <a:prstGeom prst="rect">
            <a:avLst/>
          </a:prstGeom>
        </p:spPr>
        <p:txBody>
          <a:bodyPr wrap="square" lIns="91427" tIns="45713" rIns="91427" bIns="45713">
            <a:spAutoFit/>
          </a:bodyPr>
          <a:lstStyle/>
          <a:p>
            <a:pPr algn="r"/>
            <a:r>
              <a:rPr lang="en-US" sz="2400" noProof="0" dirty="0">
                <a:solidFill>
                  <a:srgbClr val="008080"/>
                </a:solidFill>
                <a:latin typeface="Arial" panose="020B0604020202020204" pitchFamily="34" charset="0"/>
                <a:cs typeface="Arial" panose="020B0604020202020204" pitchFamily="34" charset="0"/>
              </a:rPr>
              <a:t>Base Case – North Site</a:t>
            </a:r>
          </a:p>
          <a:p>
            <a:pPr algn="r"/>
            <a:r>
              <a:rPr lang="en-US" noProof="0" dirty="0">
                <a:solidFill>
                  <a:srgbClr val="008080"/>
                </a:solidFill>
                <a:latin typeface="Arial" panose="020B0604020202020204" pitchFamily="34" charset="0"/>
                <a:cs typeface="Arial" panose="020B0604020202020204" pitchFamily="34" charset="0"/>
              </a:rPr>
              <a:t>Isometric View</a:t>
            </a:r>
          </a:p>
        </p:txBody>
      </p:sp>
      <p:sp>
        <p:nvSpPr>
          <p:cNvPr id="4" name="Slide Number Placeholder 2">
            <a:extLst>
              <a:ext uri="{FF2B5EF4-FFF2-40B4-BE49-F238E27FC236}">
                <a16:creationId xmlns:a16="http://schemas.microsoft.com/office/drawing/2014/main" id="{E5E573F9-3DAB-7FE2-94EC-F5B9949FDEEE}"/>
              </a:ext>
            </a:extLst>
          </p:cNvPr>
          <p:cNvSpPr txBox="1">
            <a:spLocks/>
          </p:cNvSpPr>
          <p:nvPr/>
        </p:nvSpPr>
        <p:spPr>
          <a:xfrm>
            <a:off x="6553201" y="6356351"/>
            <a:ext cx="1143001" cy="365125"/>
          </a:xfrm>
          <a:prstGeom prst="rect">
            <a:avLst/>
          </a:prstGeom>
        </p:spPr>
        <p:txBody>
          <a:bodyPr vert="horz" lIns="91427" tIns="45713" rIns="91427" bIns="45713" rtlCol="0" anchor="ctr"/>
          <a:lstStyle>
            <a:defPPr>
              <a:defRPr lang="en-US"/>
            </a:defPPr>
            <a:lvl1pPr marL="0" algn="r" defTabSz="914269" rtl="0" eaLnBrk="1" latinLnBrk="0" hangingPunct="1">
              <a:defRPr sz="1200" kern="1200">
                <a:solidFill>
                  <a:schemeClr val="tx1">
                    <a:tint val="75000"/>
                  </a:schemeClr>
                </a:solidFill>
                <a:latin typeface="+mn-lt"/>
                <a:ea typeface="+mn-ea"/>
                <a:cs typeface="+mn-cs"/>
              </a:defRPr>
            </a:lvl1pPr>
            <a:lvl2pPr marL="457135" algn="l" defTabSz="914269" rtl="0" eaLnBrk="1" latinLnBrk="0" hangingPunct="1">
              <a:defRPr sz="1800" kern="1200">
                <a:solidFill>
                  <a:schemeClr val="tx1"/>
                </a:solidFill>
                <a:latin typeface="+mn-lt"/>
                <a:ea typeface="+mn-ea"/>
                <a:cs typeface="+mn-cs"/>
              </a:defRPr>
            </a:lvl2pPr>
            <a:lvl3pPr marL="914269" algn="l" defTabSz="914269" rtl="0" eaLnBrk="1" latinLnBrk="0" hangingPunct="1">
              <a:defRPr sz="1800" kern="1200">
                <a:solidFill>
                  <a:schemeClr val="tx1"/>
                </a:solidFill>
                <a:latin typeface="+mn-lt"/>
                <a:ea typeface="+mn-ea"/>
                <a:cs typeface="+mn-cs"/>
              </a:defRPr>
            </a:lvl3pPr>
            <a:lvl4pPr marL="1371404" algn="l" defTabSz="914269" rtl="0" eaLnBrk="1" latinLnBrk="0" hangingPunct="1">
              <a:defRPr sz="1800" kern="1200">
                <a:solidFill>
                  <a:schemeClr val="tx1"/>
                </a:solidFill>
                <a:latin typeface="+mn-lt"/>
                <a:ea typeface="+mn-ea"/>
                <a:cs typeface="+mn-cs"/>
              </a:defRPr>
            </a:lvl4pPr>
            <a:lvl5pPr marL="1828539" algn="l" defTabSz="914269" rtl="0" eaLnBrk="1" latinLnBrk="0" hangingPunct="1">
              <a:defRPr sz="1800" kern="1200">
                <a:solidFill>
                  <a:schemeClr val="tx1"/>
                </a:solidFill>
                <a:latin typeface="+mn-lt"/>
                <a:ea typeface="+mn-ea"/>
                <a:cs typeface="+mn-cs"/>
              </a:defRPr>
            </a:lvl5pPr>
            <a:lvl6pPr marL="2285674" algn="l" defTabSz="914269" rtl="0" eaLnBrk="1" latinLnBrk="0" hangingPunct="1">
              <a:defRPr sz="1800" kern="1200">
                <a:solidFill>
                  <a:schemeClr val="tx1"/>
                </a:solidFill>
                <a:latin typeface="+mn-lt"/>
                <a:ea typeface="+mn-ea"/>
                <a:cs typeface="+mn-cs"/>
              </a:defRPr>
            </a:lvl6pPr>
            <a:lvl7pPr marL="2742809" algn="l" defTabSz="914269" rtl="0" eaLnBrk="1" latinLnBrk="0" hangingPunct="1">
              <a:defRPr sz="1800" kern="1200">
                <a:solidFill>
                  <a:schemeClr val="tx1"/>
                </a:solidFill>
                <a:latin typeface="+mn-lt"/>
                <a:ea typeface="+mn-ea"/>
                <a:cs typeface="+mn-cs"/>
              </a:defRPr>
            </a:lvl7pPr>
            <a:lvl8pPr marL="3199944" algn="l" defTabSz="914269" rtl="0" eaLnBrk="1" latinLnBrk="0" hangingPunct="1">
              <a:defRPr sz="1800" kern="1200">
                <a:solidFill>
                  <a:schemeClr val="tx1"/>
                </a:solidFill>
                <a:latin typeface="+mn-lt"/>
                <a:ea typeface="+mn-ea"/>
                <a:cs typeface="+mn-cs"/>
              </a:defRPr>
            </a:lvl8pPr>
            <a:lvl9pPr marL="3657078" algn="l" defTabSz="914269" rtl="0" eaLnBrk="1" latinLnBrk="0" hangingPunct="1">
              <a:defRPr sz="1800" kern="1200">
                <a:solidFill>
                  <a:schemeClr val="tx1"/>
                </a:solidFill>
                <a:latin typeface="+mn-lt"/>
                <a:ea typeface="+mn-ea"/>
                <a:cs typeface="+mn-cs"/>
              </a:defRPr>
            </a:lvl9pPr>
          </a:lstStyle>
          <a:p>
            <a:fld id="{B6F15528-21DE-4FAA-801E-634DDDAF4B2B}" type="slidenum">
              <a:rPr lang="en-US" noProof="0" smtClean="0"/>
              <a:pPr/>
              <a:t>25</a:t>
            </a:fld>
            <a:endParaRPr lang="en-US" noProof="0" dirty="0"/>
          </a:p>
        </p:txBody>
      </p:sp>
      <p:sp>
        <p:nvSpPr>
          <p:cNvPr id="5" name="TextBox 4">
            <a:extLst>
              <a:ext uri="{FF2B5EF4-FFF2-40B4-BE49-F238E27FC236}">
                <a16:creationId xmlns:a16="http://schemas.microsoft.com/office/drawing/2014/main" id="{743B4526-EE12-0C62-8707-4E612BA6DB11}"/>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3</a:t>
            </a:r>
          </a:p>
        </p:txBody>
      </p:sp>
      <p:sp>
        <p:nvSpPr>
          <p:cNvPr id="9" name="TextBox 8">
            <a:extLst>
              <a:ext uri="{FF2B5EF4-FFF2-40B4-BE49-F238E27FC236}">
                <a16:creationId xmlns:a16="http://schemas.microsoft.com/office/drawing/2014/main" id="{5B2326F4-ACAA-1C18-2582-8ADA409AF95F}"/>
              </a:ext>
            </a:extLst>
          </p:cNvPr>
          <p:cNvSpPr txBox="1"/>
          <p:nvPr/>
        </p:nvSpPr>
        <p:spPr>
          <a:xfrm>
            <a:off x="587915" y="5896406"/>
            <a:ext cx="4638509" cy="400110"/>
          </a:xfrm>
          <a:prstGeom prst="rect">
            <a:avLst/>
          </a:prstGeom>
          <a:noFill/>
        </p:spPr>
        <p:txBody>
          <a:bodyPr wrap="square" rtlCol="0">
            <a:spAutoFit/>
          </a:bodyPr>
          <a:lstStyle/>
          <a:p>
            <a:r>
              <a:rPr lang="en-US" sz="1000" i="1" u="sng" noProof="0" dirty="0">
                <a:latin typeface="Arial" panose="020B0604020202020204" pitchFamily="34" charset="0"/>
                <a:cs typeface="Arial" panose="020B0604020202020204" pitchFamily="34" charset="0"/>
              </a:rPr>
              <a:t>Note</a:t>
            </a:r>
            <a:r>
              <a:rPr lang="en-US" sz="1000" i="1" noProof="0" dirty="0">
                <a:latin typeface="Arial" panose="020B0604020202020204" pitchFamily="34" charset="0"/>
                <a:cs typeface="Arial" panose="020B0604020202020204" pitchFamily="34" charset="0"/>
              </a:rPr>
              <a:t>: The extended plumes seen in the first few animation frames are due to a pre-calculated approximate solution used to seed the model initial conditions</a:t>
            </a:r>
          </a:p>
        </p:txBody>
      </p:sp>
      <p:sp>
        <p:nvSpPr>
          <p:cNvPr id="3" name="Footer Placeholder 6">
            <a:extLst>
              <a:ext uri="{FF2B5EF4-FFF2-40B4-BE49-F238E27FC236}">
                <a16:creationId xmlns:a16="http://schemas.microsoft.com/office/drawing/2014/main" id="{AA3D27AC-2311-DA75-2200-2F9AB0162C9B}"/>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B66BCA5B-961B-5FD4-AE37-A91CBB75CD9E}"/>
              </a:ext>
            </a:extLst>
          </p:cNvPr>
          <p:cNvPicPr>
            <a:picLocks noChangeAspect="1"/>
          </p:cNvPicPr>
          <p:nvPr/>
        </p:nvPicPr>
        <p:blipFill>
          <a:blip r:embed="rId4"/>
          <a:stretch>
            <a:fillRect/>
          </a:stretch>
        </p:blipFill>
        <p:spPr>
          <a:xfrm>
            <a:off x="8111661" y="5668392"/>
            <a:ext cx="717804" cy="1053084"/>
          </a:xfrm>
          <a:prstGeom prst="rect">
            <a:avLst/>
          </a:prstGeom>
        </p:spPr>
      </p:pic>
      <p:pic>
        <p:nvPicPr>
          <p:cNvPr id="7" name="Output_Iso_N">
            <a:hlinkClick r:id="" action="ppaction://media"/>
            <a:extLst>
              <a:ext uri="{FF2B5EF4-FFF2-40B4-BE49-F238E27FC236}">
                <a16:creationId xmlns:a16="http://schemas.microsoft.com/office/drawing/2014/main" id="{3DF8934A-467B-C448-5DC8-B6B8FE55F05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85800" y="990600"/>
            <a:ext cx="8229600" cy="4629150"/>
          </a:xfrm>
          <a:prstGeom prst="rect">
            <a:avLst/>
          </a:prstGeom>
        </p:spPr>
      </p:pic>
    </p:spTree>
    <p:extLst>
      <p:ext uri="{BB962C8B-B14F-4D97-AF65-F5344CB8AC3E}">
        <p14:creationId xmlns:p14="http://schemas.microsoft.com/office/powerpoint/2010/main" val="95385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C21FA-010C-3490-EC1F-33A0FDAFAD2D}"/>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991ECF8D-24AE-37FB-8E58-E39B5E12C793}"/>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5E706A3D-59F3-2916-1B4A-87500AA3BC5B}"/>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8ECE8DC4-3D78-C707-7B25-ED5798287686}"/>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3FBEF2F7-AAC3-CDE1-D799-2AE9B6CBFF6C}"/>
              </a:ext>
            </a:extLst>
          </p:cNvPr>
          <p:cNvSpPr>
            <a:spLocks noChangeArrowheads="1"/>
          </p:cNvSpPr>
          <p:nvPr/>
        </p:nvSpPr>
        <p:spPr bwMode="auto">
          <a:xfrm>
            <a:off x="1"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22768F17-1270-CCE5-7359-70AA4B00D0B1}"/>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CC34EE72-1752-DEAD-2BA7-F271BB773ADC}"/>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DCDD03CE-8AE4-AA5E-E2F3-0AF52DB1FF97}"/>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E971A582-EFCD-B6D1-E29B-31FA645971D0}"/>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5A73D568-9954-8DD9-B9DA-B362D1A1E787}"/>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3" name="Slide Number Placeholder 2">
            <a:extLst>
              <a:ext uri="{FF2B5EF4-FFF2-40B4-BE49-F238E27FC236}">
                <a16:creationId xmlns:a16="http://schemas.microsoft.com/office/drawing/2014/main" id="{A0FB1124-9866-9BB4-AFFA-9D23B41DB71C}"/>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26</a:t>
            </a:fld>
            <a:endParaRPr lang="en-US" noProof="0" dirty="0"/>
          </a:p>
        </p:txBody>
      </p:sp>
      <p:sp>
        <p:nvSpPr>
          <p:cNvPr id="11" name="Rectangle 10">
            <a:extLst>
              <a:ext uri="{FF2B5EF4-FFF2-40B4-BE49-F238E27FC236}">
                <a16:creationId xmlns:a16="http://schemas.microsoft.com/office/drawing/2014/main" id="{14A48687-3B08-01FF-5BCB-5DA2BE4A27AF}"/>
              </a:ext>
            </a:extLst>
          </p:cNvPr>
          <p:cNvSpPr/>
          <p:nvPr/>
        </p:nvSpPr>
        <p:spPr>
          <a:xfrm>
            <a:off x="3352800" y="262412"/>
            <a:ext cx="48142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Case Study</a:t>
            </a:r>
          </a:p>
          <a:p>
            <a:pPr algn="r">
              <a:spcAft>
                <a:spcPts val="1200"/>
              </a:spcAft>
              <a:buClr>
                <a:srgbClr val="008080"/>
              </a:buClr>
            </a:pPr>
            <a:r>
              <a:rPr lang="en-US" noProof="0" dirty="0">
                <a:solidFill>
                  <a:srgbClr val="008080"/>
                </a:solidFill>
                <a:latin typeface="Arial" panose="020B0604020202020204" pitchFamily="34" charset="0"/>
                <a:cs typeface="Arial" panose="020B0604020202020204" pitchFamily="34" charset="0"/>
              </a:rPr>
              <a:t>Base Case – South Site </a:t>
            </a:r>
          </a:p>
        </p:txBody>
      </p:sp>
      <p:sp>
        <p:nvSpPr>
          <p:cNvPr id="4" name="Rectangle 3">
            <a:extLst>
              <a:ext uri="{FF2B5EF4-FFF2-40B4-BE49-F238E27FC236}">
                <a16:creationId xmlns:a16="http://schemas.microsoft.com/office/drawing/2014/main" id="{C4EF16E6-9D95-2B7C-D70C-BE685E3B3B01}"/>
              </a:ext>
            </a:extLst>
          </p:cNvPr>
          <p:cNvSpPr/>
          <p:nvPr/>
        </p:nvSpPr>
        <p:spPr>
          <a:xfrm>
            <a:off x="1183341" y="2952420"/>
            <a:ext cx="7453094" cy="2308310"/>
          </a:xfrm>
          <a:prstGeom prst="rect">
            <a:avLst/>
          </a:prstGeom>
        </p:spPr>
        <p:txBody>
          <a:bodyPr wrap="square" lIns="91427" tIns="45713" rIns="91427" bIns="45713">
            <a:spAutoFit/>
          </a:bodyPr>
          <a:lstStyle/>
          <a:p>
            <a:pPr marL="65" lvl="2" algn="just">
              <a:buClr>
                <a:srgbClr val="008080"/>
              </a:buClr>
            </a:pPr>
            <a:r>
              <a:rPr lang="en-US" u="sng" noProof="0" dirty="0">
                <a:solidFill>
                  <a:srgbClr val="008080"/>
                </a:solidFill>
                <a:latin typeface="Arial" panose="020B0604020202020204" pitchFamily="34" charset="0"/>
                <a:cs typeface="Arial" panose="020B0604020202020204" pitchFamily="34" charset="0"/>
              </a:rPr>
              <a:t>Objective:</a:t>
            </a:r>
            <a:r>
              <a:rPr lang="en-US" noProof="0" dirty="0">
                <a:solidFill>
                  <a:srgbClr val="008080"/>
                </a:solidFill>
                <a:latin typeface="Arial" panose="020B0604020202020204" pitchFamily="34" charset="0"/>
                <a:cs typeface="Arial" panose="020B0604020202020204" pitchFamily="34" charset="0"/>
              </a:rPr>
              <a:t> Determine the expected transient behavior of heated exhaust air from a series of typical equipment serving a large data center located at the southern site within the STAMP site</a:t>
            </a:r>
          </a:p>
          <a:p>
            <a:pPr marL="65" lvl="2" algn="just">
              <a:buClr>
                <a:srgbClr val="008080"/>
              </a:buClr>
            </a:pPr>
            <a:endParaRPr lang="en-US" noProof="0" dirty="0">
              <a:solidFill>
                <a:srgbClr val="008080"/>
              </a:solidFill>
              <a:latin typeface="Arial" panose="020B0604020202020204" pitchFamily="34" charset="0"/>
              <a:cs typeface="Arial" panose="020B0604020202020204" pitchFamily="34" charset="0"/>
            </a:endParaRPr>
          </a:p>
          <a:p>
            <a:pPr marL="65" lvl="2" algn="just">
              <a:buClr>
                <a:srgbClr val="008080"/>
              </a:buClr>
            </a:pPr>
            <a:r>
              <a:rPr lang="en-US" noProof="0" dirty="0">
                <a:solidFill>
                  <a:srgbClr val="008080"/>
                </a:solidFill>
                <a:latin typeface="Arial" panose="020B0604020202020204" pitchFamily="34" charset="0"/>
                <a:cs typeface="Arial" panose="020B0604020202020204" pitchFamily="34" charset="0"/>
              </a:rPr>
              <a:t>The migration of the exhaust plumes are affected by atypical ambient conditions comprising an ambient temperature of 87.2 °F with a wind speed of 10 mph from varying directions in a full 360° arc centered around the facility</a:t>
            </a:r>
          </a:p>
        </p:txBody>
      </p:sp>
      <p:sp>
        <p:nvSpPr>
          <p:cNvPr id="5" name="TextBox 4">
            <a:extLst>
              <a:ext uri="{FF2B5EF4-FFF2-40B4-BE49-F238E27FC236}">
                <a16:creationId xmlns:a16="http://schemas.microsoft.com/office/drawing/2014/main" id="{9CC51E97-B8B6-5E64-94DE-6C39DA39BB80}"/>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3</a:t>
            </a:r>
          </a:p>
        </p:txBody>
      </p:sp>
      <p:sp>
        <p:nvSpPr>
          <p:cNvPr id="8" name="TextBox 7">
            <a:extLst>
              <a:ext uri="{FF2B5EF4-FFF2-40B4-BE49-F238E27FC236}">
                <a16:creationId xmlns:a16="http://schemas.microsoft.com/office/drawing/2014/main" id="{B948E4E3-3851-06AD-4833-813BB70B6990}"/>
              </a:ext>
            </a:extLst>
          </p:cNvPr>
          <p:cNvSpPr txBox="1"/>
          <p:nvPr/>
        </p:nvSpPr>
        <p:spPr>
          <a:xfrm>
            <a:off x="1392952" y="2074391"/>
            <a:ext cx="7033872" cy="646331"/>
          </a:xfrm>
          <a:prstGeom prst="rect">
            <a:avLst/>
          </a:prstGeom>
          <a:noFill/>
        </p:spPr>
        <p:txBody>
          <a:bodyPr wrap="square">
            <a:spAutoFit/>
          </a:bodyPr>
          <a:lstStyle/>
          <a:p>
            <a:pPr algn="ctr">
              <a:spcAft>
                <a:spcPts val="1200"/>
              </a:spcAft>
              <a:buClr>
                <a:srgbClr val="008080"/>
              </a:buClr>
            </a:pPr>
            <a:r>
              <a:rPr lang="en-US" b="1" u="sng" noProof="0" dirty="0">
                <a:solidFill>
                  <a:srgbClr val="008080"/>
                </a:solidFill>
                <a:latin typeface="Arial" panose="020B0604020202020204" pitchFamily="34" charset="0"/>
                <a:cs typeface="Arial" panose="020B0604020202020204" pitchFamily="34" charset="0"/>
              </a:rPr>
              <a:t>Base Case – South Site: Evaluation of heated exhaust released from a data center under atypical ambient conditions</a:t>
            </a:r>
          </a:p>
        </p:txBody>
      </p:sp>
      <p:sp>
        <p:nvSpPr>
          <p:cNvPr id="6" name="Footer Placeholder 6">
            <a:extLst>
              <a:ext uri="{FF2B5EF4-FFF2-40B4-BE49-F238E27FC236}">
                <a16:creationId xmlns:a16="http://schemas.microsoft.com/office/drawing/2014/main" id="{7A1D64C0-1FF5-B5F3-3FA6-79BEFF62FECB}"/>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7" name="Picture 6">
            <a:extLst>
              <a:ext uri="{FF2B5EF4-FFF2-40B4-BE49-F238E27FC236}">
                <a16:creationId xmlns:a16="http://schemas.microsoft.com/office/drawing/2014/main" id="{F6EA7EFA-DFB4-0AD2-A621-5590D6C003EA}"/>
              </a:ext>
            </a:extLst>
          </p:cNvPr>
          <p:cNvPicPr>
            <a:picLocks noChangeAspect="1"/>
          </p:cNvPicPr>
          <p:nvPr/>
        </p:nvPicPr>
        <p:blipFill>
          <a:blip r:embed="rId2"/>
          <a:stretch>
            <a:fillRect/>
          </a:stretch>
        </p:blipFill>
        <p:spPr>
          <a:xfrm>
            <a:off x="8111661" y="5668392"/>
            <a:ext cx="717804" cy="1053084"/>
          </a:xfrm>
          <a:prstGeom prst="rect">
            <a:avLst/>
          </a:prstGeom>
        </p:spPr>
      </p:pic>
    </p:spTree>
    <p:extLst>
      <p:ext uri="{BB962C8B-B14F-4D97-AF65-F5344CB8AC3E}">
        <p14:creationId xmlns:p14="http://schemas.microsoft.com/office/powerpoint/2010/main" val="4056652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20D18-BC4A-8272-6A8A-01339A98550B}"/>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791E195C-4C65-16EA-D190-03A9F46A0C2C}"/>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C4C21B54-1ACA-1B67-6EBD-2185E1EC8774}"/>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CE8753BD-28B1-A4AE-55C4-D20D60B16F7D}"/>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8465CDCE-6B70-2561-1D19-9F6498119CC4}"/>
              </a:ext>
            </a:extLst>
          </p:cNvPr>
          <p:cNvSpPr>
            <a:spLocks noChangeArrowheads="1"/>
          </p:cNvSpPr>
          <p:nvPr/>
        </p:nvSpPr>
        <p:spPr bwMode="auto">
          <a:xfrm>
            <a:off x="1"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443B25FD-08E4-5DFA-E27D-618A6A53232E}"/>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8D08A9D8-36BD-8E3F-5CBB-18F8C5B65BF7}"/>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3485BF94-783F-01D7-C7FD-43E9EAC8FB2E}"/>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4DA98A5D-69A4-C47A-89E1-C34B4ACDA07A}"/>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388751AC-1F1B-F44C-39EE-7DA1F913A4D7}"/>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23" name="Rectangle 22">
            <a:extLst>
              <a:ext uri="{FF2B5EF4-FFF2-40B4-BE49-F238E27FC236}">
                <a16:creationId xmlns:a16="http://schemas.microsoft.com/office/drawing/2014/main" id="{CD7B9F3F-6B00-289E-021A-4FBAB8B9FB56}"/>
              </a:ext>
            </a:extLst>
          </p:cNvPr>
          <p:cNvSpPr/>
          <p:nvPr/>
        </p:nvSpPr>
        <p:spPr>
          <a:xfrm>
            <a:off x="3200401" y="281113"/>
            <a:ext cx="5083252" cy="738650"/>
          </a:xfrm>
          <a:prstGeom prst="rect">
            <a:avLst/>
          </a:prstGeom>
        </p:spPr>
        <p:txBody>
          <a:bodyPr wrap="square" lIns="91427" tIns="45713" rIns="91427" bIns="45713">
            <a:spAutoFit/>
          </a:bodyPr>
          <a:lstStyle/>
          <a:p>
            <a:pPr algn="r"/>
            <a:r>
              <a:rPr lang="en-US" sz="2400" noProof="0" dirty="0">
                <a:solidFill>
                  <a:srgbClr val="008080"/>
                </a:solidFill>
                <a:latin typeface="Arial" panose="020B0604020202020204" pitchFamily="34" charset="0"/>
                <a:cs typeface="Arial" panose="020B0604020202020204" pitchFamily="34" charset="0"/>
              </a:rPr>
              <a:t>Base Case – South Site</a:t>
            </a:r>
          </a:p>
          <a:p>
            <a:pPr algn="r"/>
            <a:r>
              <a:rPr lang="en-US" noProof="0" dirty="0">
                <a:solidFill>
                  <a:srgbClr val="008080"/>
                </a:solidFill>
                <a:latin typeface="Arial" panose="020B0604020202020204" pitchFamily="34" charset="0"/>
                <a:cs typeface="Arial" panose="020B0604020202020204" pitchFamily="34" charset="0"/>
              </a:rPr>
              <a:t>Plan View</a:t>
            </a:r>
          </a:p>
        </p:txBody>
      </p:sp>
      <p:sp>
        <p:nvSpPr>
          <p:cNvPr id="4" name="Slide Number Placeholder 2">
            <a:extLst>
              <a:ext uri="{FF2B5EF4-FFF2-40B4-BE49-F238E27FC236}">
                <a16:creationId xmlns:a16="http://schemas.microsoft.com/office/drawing/2014/main" id="{F6B3BA52-2A0A-7C3A-4E3C-F21CE50D9804}"/>
              </a:ext>
            </a:extLst>
          </p:cNvPr>
          <p:cNvSpPr txBox="1">
            <a:spLocks/>
          </p:cNvSpPr>
          <p:nvPr/>
        </p:nvSpPr>
        <p:spPr>
          <a:xfrm>
            <a:off x="6553201" y="6356351"/>
            <a:ext cx="1143001" cy="365125"/>
          </a:xfrm>
          <a:prstGeom prst="rect">
            <a:avLst/>
          </a:prstGeom>
        </p:spPr>
        <p:txBody>
          <a:bodyPr vert="horz" lIns="91427" tIns="45713" rIns="91427" bIns="45713" rtlCol="0" anchor="ctr"/>
          <a:lstStyle>
            <a:defPPr>
              <a:defRPr lang="en-US"/>
            </a:defPPr>
            <a:lvl1pPr marL="0" algn="r" defTabSz="914269" rtl="0" eaLnBrk="1" latinLnBrk="0" hangingPunct="1">
              <a:defRPr sz="1200" kern="1200">
                <a:solidFill>
                  <a:schemeClr val="tx1">
                    <a:tint val="75000"/>
                  </a:schemeClr>
                </a:solidFill>
                <a:latin typeface="+mn-lt"/>
                <a:ea typeface="+mn-ea"/>
                <a:cs typeface="+mn-cs"/>
              </a:defRPr>
            </a:lvl1pPr>
            <a:lvl2pPr marL="457135" algn="l" defTabSz="914269" rtl="0" eaLnBrk="1" latinLnBrk="0" hangingPunct="1">
              <a:defRPr sz="1800" kern="1200">
                <a:solidFill>
                  <a:schemeClr val="tx1"/>
                </a:solidFill>
                <a:latin typeface="+mn-lt"/>
                <a:ea typeface="+mn-ea"/>
                <a:cs typeface="+mn-cs"/>
              </a:defRPr>
            </a:lvl2pPr>
            <a:lvl3pPr marL="914269" algn="l" defTabSz="914269" rtl="0" eaLnBrk="1" latinLnBrk="0" hangingPunct="1">
              <a:defRPr sz="1800" kern="1200">
                <a:solidFill>
                  <a:schemeClr val="tx1"/>
                </a:solidFill>
                <a:latin typeface="+mn-lt"/>
                <a:ea typeface="+mn-ea"/>
                <a:cs typeface="+mn-cs"/>
              </a:defRPr>
            </a:lvl3pPr>
            <a:lvl4pPr marL="1371404" algn="l" defTabSz="914269" rtl="0" eaLnBrk="1" latinLnBrk="0" hangingPunct="1">
              <a:defRPr sz="1800" kern="1200">
                <a:solidFill>
                  <a:schemeClr val="tx1"/>
                </a:solidFill>
                <a:latin typeface="+mn-lt"/>
                <a:ea typeface="+mn-ea"/>
                <a:cs typeface="+mn-cs"/>
              </a:defRPr>
            </a:lvl4pPr>
            <a:lvl5pPr marL="1828539" algn="l" defTabSz="914269" rtl="0" eaLnBrk="1" latinLnBrk="0" hangingPunct="1">
              <a:defRPr sz="1800" kern="1200">
                <a:solidFill>
                  <a:schemeClr val="tx1"/>
                </a:solidFill>
                <a:latin typeface="+mn-lt"/>
                <a:ea typeface="+mn-ea"/>
                <a:cs typeface="+mn-cs"/>
              </a:defRPr>
            </a:lvl5pPr>
            <a:lvl6pPr marL="2285674" algn="l" defTabSz="914269" rtl="0" eaLnBrk="1" latinLnBrk="0" hangingPunct="1">
              <a:defRPr sz="1800" kern="1200">
                <a:solidFill>
                  <a:schemeClr val="tx1"/>
                </a:solidFill>
                <a:latin typeface="+mn-lt"/>
                <a:ea typeface="+mn-ea"/>
                <a:cs typeface="+mn-cs"/>
              </a:defRPr>
            </a:lvl6pPr>
            <a:lvl7pPr marL="2742809" algn="l" defTabSz="914269" rtl="0" eaLnBrk="1" latinLnBrk="0" hangingPunct="1">
              <a:defRPr sz="1800" kern="1200">
                <a:solidFill>
                  <a:schemeClr val="tx1"/>
                </a:solidFill>
                <a:latin typeface="+mn-lt"/>
                <a:ea typeface="+mn-ea"/>
                <a:cs typeface="+mn-cs"/>
              </a:defRPr>
            </a:lvl7pPr>
            <a:lvl8pPr marL="3199944" algn="l" defTabSz="914269" rtl="0" eaLnBrk="1" latinLnBrk="0" hangingPunct="1">
              <a:defRPr sz="1800" kern="1200">
                <a:solidFill>
                  <a:schemeClr val="tx1"/>
                </a:solidFill>
                <a:latin typeface="+mn-lt"/>
                <a:ea typeface="+mn-ea"/>
                <a:cs typeface="+mn-cs"/>
              </a:defRPr>
            </a:lvl8pPr>
            <a:lvl9pPr marL="3657078" algn="l" defTabSz="914269" rtl="0" eaLnBrk="1" latinLnBrk="0" hangingPunct="1">
              <a:defRPr sz="1800" kern="1200">
                <a:solidFill>
                  <a:schemeClr val="tx1"/>
                </a:solidFill>
                <a:latin typeface="+mn-lt"/>
                <a:ea typeface="+mn-ea"/>
                <a:cs typeface="+mn-cs"/>
              </a:defRPr>
            </a:lvl9pPr>
          </a:lstStyle>
          <a:p>
            <a:fld id="{B6F15528-21DE-4FAA-801E-634DDDAF4B2B}" type="slidenum">
              <a:rPr lang="en-US" noProof="0" smtClean="0"/>
              <a:pPr/>
              <a:t>27</a:t>
            </a:fld>
            <a:endParaRPr lang="en-US" noProof="0" dirty="0"/>
          </a:p>
        </p:txBody>
      </p:sp>
      <p:sp>
        <p:nvSpPr>
          <p:cNvPr id="5" name="TextBox 4">
            <a:extLst>
              <a:ext uri="{FF2B5EF4-FFF2-40B4-BE49-F238E27FC236}">
                <a16:creationId xmlns:a16="http://schemas.microsoft.com/office/drawing/2014/main" id="{8CD5827F-8DFE-79BA-19A2-DCD21FC192AE}"/>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3</a:t>
            </a:r>
          </a:p>
        </p:txBody>
      </p:sp>
      <p:sp>
        <p:nvSpPr>
          <p:cNvPr id="9" name="TextBox 8">
            <a:extLst>
              <a:ext uri="{FF2B5EF4-FFF2-40B4-BE49-F238E27FC236}">
                <a16:creationId xmlns:a16="http://schemas.microsoft.com/office/drawing/2014/main" id="{65B9CC7E-EEA9-CF08-4E7A-67B739FEDA27}"/>
              </a:ext>
            </a:extLst>
          </p:cNvPr>
          <p:cNvSpPr txBox="1"/>
          <p:nvPr/>
        </p:nvSpPr>
        <p:spPr>
          <a:xfrm>
            <a:off x="587915" y="5896406"/>
            <a:ext cx="4638509" cy="400110"/>
          </a:xfrm>
          <a:prstGeom prst="rect">
            <a:avLst/>
          </a:prstGeom>
          <a:noFill/>
        </p:spPr>
        <p:txBody>
          <a:bodyPr wrap="square" rtlCol="0">
            <a:spAutoFit/>
          </a:bodyPr>
          <a:lstStyle/>
          <a:p>
            <a:r>
              <a:rPr lang="en-US" sz="1000" i="1" u="sng" noProof="0" dirty="0">
                <a:latin typeface="Arial" panose="020B0604020202020204" pitchFamily="34" charset="0"/>
                <a:cs typeface="Arial" panose="020B0604020202020204" pitchFamily="34" charset="0"/>
              </a:rPr>
              <a:t>Note</a:t>
            </a:r>
            <a:r>
              <a:rPr lang="en-US" sz="1000" i="1" noProof="0" dirty="0">
                <a:latin typeface="Arial" panose="020B0604020202020204" pitchFamily="34" charset="0"/>
                <a:cs typeface="Arial" panose="020B0604020202020204" pitchFamily="34" charset="0"/>
              </a:rPr>
              <a:t>: The extended plumes seen in the first few animation frames are due to a pre-calculated approximate solution used to seed the model initial conditions</a:t>
            </a:r>
          </a:p>
        </p:txBody>
      </p:sp>
      <p:sp>
        <p:nvSpPr>
          <p:cNvPr id="3" name="Footer Placeholder 6">
            <a:extLst>
              <a:ext uri="{FF2B5EF4-FFF2-40B4-BE49-F238E27FC236}">
                <a16:creationId xmlns:a16="http://schemas.microsoft.com/office/drawing/2014/main" id="{A4E7BB47-D88E-B678-8D2E-1C9A684F1EB4}"/>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C214A958-DA22-B93E-0AD0-6B588B2ED026}"/>
              </a:ext>
            </a:extLst>
          </p:cNvPr>
          <p:cNvPicPr>
            <a:picLocks noChangeAspect="1"/>
          </p:cNvPicPr>
          <p:nvPr/>
        </p:nvPicPr>
        <p:blipFill>
          <a:blip r:embed="rId4"/>
          <a:stretch>
            <a:fillRect/>
          </a:stretch>
        </p:blipFill>
        <p:spPr>
          <a:xfrm>
            <a:off x="8111661" y="5668392"/>
            <a:ext cx="717804" cy="1053084"/>
          </a:xfrm>
          <a:prstGeom prst="rect">
            <a:avLst/>
          </a:prstGeom>
        </p:spPr>
      </p:pic>
      <p:pic>
        <p:nvPicPr>
          <p:cNvPr id="7" name="Output_plan_S">
            <a:hlinkClick r:id="" action="ppaction://media"/>
            <a:extLst>
              <a:ext uri="{FF2B5EF4-FFF2-40B4-BE49-F238E27FC236}">
                <a16:creationId xmlns:a16="http://schemas.microsoft.com/office/drawing/2014/main" id="{88888239-ABDB-5E66-495D-119577E8C91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85800" y="990600"/>
            <a:ext cx="8229600" cy="4629150"/>
          </a:xfrm>
          <a:prstGeom prst="rect">
            <a:avLst/>
          </a:prstGeom>
        </p:spPr>
      </p:pic>
    </p:spTree>
    <p:extLst>
      <p:ext uri="{BB962C8B-B14F-4D97-AF65-F5344CB8AC3E}">
        <p14:creationId xmlns:p14="http://schemas.microsoft.com/office/powerpoint/2010/main" val="247940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3387A-4A53-3CDC-CEFC-9FE1AC76A10A}"/>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BBFF0D2C-139D-491A-0A41-0E65E08D6090}"/>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11FE2311-6897-0EC3-F92F-A6833AC2DD97}"/>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527B3156-FA72-9820-E1FA-06F28CEA1209}"/>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ED1AA071-B7E3-10FC-6FF3-5F69588A0F22}"/>
              </a:ext>
            </a:extLst>
          </p:cNvPr>
          <p:cNvSpPr>
            <a:spLocks noChangeArrowheads="1"/>
          </p:cNvSpPr>
          <p:nvPr/>
        </p:nvSpPr>
        <p:spPr bwMode="auto">
          <a:xfrm>
            <a:off x="1"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C951FCC4-644F-B203-DBB8-61B542A70231}"/>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7CE690C5-3A2C-50DD-E42A-94A10A531568}"/>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5E9D9A4B-0F74-4F3A-A9B0-405174CE9A90}"/>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4C3B9994-F958-308F-6E83-EE7A3D5E8B77}"/>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397F6ED6-9C82-DB1F-210A-62B5A88BD795}"/>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23" name="Rectangle 22">
            <a:extLst>
              <a:ext uri="{FF2B5EF4-FFF2-40B4-BE49-F238E27FC236}">
                <a16:creationId xmlns:a16="http://schemas.microsoft.com/office/drawing/2014/main" id="{EEA24663-4A5F-481E-C1D7-B83E8FD843BD}"/>
              </a:ext>
            </a:extLst>
          </p:cNvPr>
          <p:cNvSpPr/>
          <p:nvPr/>
        </p:nvSpPr>
        <p:spPr>
          <a:xfrm>
            <a:off x="3200401" y="281113"/>
            <a:ext cx="5083252" cy="738650"/>
          </a:xfrm>
          <a:prstGeom prst="rect">
            <a:avLst/>
          </a:prstGeom>
        </p:spPr>
        <p:txBody>
          <a:bodyPr wrap="square" lIns="91427" tIns="45713" rIns="91427" bIns="45713">
            <a:spAutoFit/>
          </a:bodyPr>
          <a:lstStyle/>
          <a:p>
            <a:pPr algn="r"/>
            <a:r>
              <a:rPr lang="en-US" sz="2400" noProof="0" dirty="0">
                <a:solidFill>
                  <a:srgbClr val="008080"/>
                </a:solidFill>
                <a:latin typeface="Arial" panose="020B0604020202020204" pitchFamily="34" charset="0"/>
                <a:cs typeface="Arial" panose="020B0604020202020204" pitchFamily="34" charset="0"/>
              </a:rPr>
              <a:t>Base Case – South Site</a:t>
            </a:r>
          </a:p>
          <a:p>
            <a:pPr algn="r"/>
            <a:r>
              <a:rPr lang="en-US" noProof="0" dirty="0">
                <a:solidFill>
                  <a:srgbClr val="008080"/>
                </a:solidFill>
                <a:latin typeface="Arial" panose="020B0604020202020204" pitchFamily="34" charset="0"/>
                <a:cs typeface="Arial" panose="020B0604020202020204" pitchFamily="34" charset="0"/>
              </a:rPr>
              <a:t>Isometric View</a:t>
            </a:r>
          </a:p>
        </p:txBody>
      </p:sp>
      <p:sp>
        <p:nvSpPr>
          <p:cNvPr id="4" name="Slide Number Placeholder 2">
            <a:extLst>
              <a:ext uri="{FF2B5EF4-FFF2-40B4-BE49-F238E27FC236}">
                <a16:creationId xmlns:a16="http://schemas.microsoft.com/office/drawing/2014/main" id="{4B5246FC-C7DE-FD9C-B0DD-FFBDFBB8F464}"/>
              </a:ext>
            </a:extLst>
          </p:cNvPr>
          <p:cNvSpPr txBox="1">
            <a:spLocks/>
          </p:cNvSpPr>
          <p:nvPr/>
        </p:nvSpPr>
        <p:spPr>
          <a:xfrm>
            <a:off x="6553201" y="6356351"/>
            <a:ext cx="1143001" cy="365125"/>
          </a:xfrm>
          <a:prstGeom prst="rect">
            <a:avLst/>
          </a:prstGeom>
        </p:spPr>
        <p:txBody>
          <a:bodyPr vert="horz" lIns="91427" tIns="45713" rIns="91427" bIns="45713" rtlCol="0" anchor="ctr"/>
          <a:lstStyle>
            <a:defPPr>
              <a:defRPr lang="en-US"/>
            </a:defPPr>
            <a:lvl1pPr marL="0" algn="r" defTabSz="914269" rtl="0" eaLnBrk="1" latinLnBrk="0" hangingPunct="1">
              <a:defRPr sz="1200" kern="1200">
                <a:solidFill>
                  <a:schemeClr val="tx1">
                    <a:tint val="75000"/>
                  </a:schemeClr>
                </a:solidFill>
                <a:latin typeface="+mn-lt"/>
                <a:ea typeface="+mn-ea"/>
                <a:cs typeface="+mn-cs"/>
              </a:defRPr>
            </a:lvl1pPr>
            <a:lvl2pPr marL="457135" algn="l" defTabSz="914269" rtl="0" eaLnBrk="1" latinLnBrk="0" hangingPunct="1">
              <a:defRPr sz="1800" kern="1200">
                <a:solidFill>
                  <a:schemeClr val="tx1"/>
                </a:solidFill>
                <a:latin typeface="+mn-lt"/>
                <a:ea typeface="+mn-ea"/>
                <a:cs typeface="+mn-cs"/>
              </a:defRPr>
            </a:lvl2pPr>
            <a:lvl3pPr marL="914269" algn="l" defTabSz="914269" rtl="0" eaLnBrk="1" latinLnBrk="0" hangingPunct="1">
              <a:defRPr sz="1800" kern="1200">
                <a:solidFill>
                  <a:schemeClr val="tx1"/>
                </a:solidFill>
                <a:latin typeface="+mn-lt"/>
                <a:ea typeface="+mn-ea"/>
                <a:cs typeface="+mn-cs"/>
              </a:defRPr>
            </a:lvl3pPr>
            <a:lvl4pPr marL="1371404" algn="l" defTabSz="914269" rtl="0" eaLnBrk="1" latinLnBrk="0" hangingPunct="1">
              <a:defRPr sz="1800" kern="1200">
                <a:solidFill>
                  <a:schemeClr val="tx1"/>
                </a:solidFill>
                <a:latin typeface="+mn-lt"/>
                <a:ea typeface="+mn-ea"/>
                <a:cs typeface="+mn-cs"/>
              </a:defRPr>
            </a:lvl4pPr>
            <a:lvl5pPr marL="1828539" algn="l" defTabSz="914269" rtl="0" eaLnBrk="1" latinLnBrk="0" hangingPunct="1">
              <a:defRPr sz="1800" kern="1200">
                <a:solidFill>
                  <a:schemeClr val="tx1"/>
                </a:solidFill>
                <a:latin typeface="+mn-lt"/>
                <a:ea typeface="+mn-ea"/>
                <a:cs typeface="+mn-cs"/>
              </a:defRPr>
            </a:lvl5pPr>
            <a:lvl6pPr marL="2285674" algn="l" defTabSz="914269" rtl="0" eaLnBrk="1" latinLnBrk="0" hangingPunct="1">
              <a:defRPr sz="1800" kern="1200">
                <a:solidFill>
                  <a:schemeClr val="tx1"/>
                </a:solidFill>
                <a:latin typeface="+mn-lt"/>
                <a:ea typeface="+mn-ea"/>
                <a:cs typeface="+mn-cs"/>
              </a:defRPr>
            </a:lvl6pPr>
            <a:lvl7pPr marL="2742809" algn="l" defTabSz="914269" rtl="0" eaLnBrk="1" latinLnBrk="0" hangingPunct="1">
              <a:defRPr sz="1800" kern="1200">
                <a:solidFill>
                  <a:schemeClr val="tx1"/>
                </a:solidFill>
                <a:latin typeface="+mn-lt"/>
                <a:ea typeface="+mn-ea"/>
                <a:cs typeface="+mn-cs"/>
              </a:defRPr>
            </a:lvl7pPr>
            <a:lvl8pPr marL="3199944" algn="l" defTabSz="914269" rtl="0" eaLnBrk="1" latinLnBrk="0" hangingPunct="1">
              <a:defRPr sz="1800" kern="1200">
                <a:solidFill>
                  <a:schemeClr val="tx1"/>
                </a:solidFill>
                <a:latin typeface="+mn-lt"/>
                <a:ea typeface="+mn-ea"/>
                <a:cs typeface="+mn-cs"/>
              </a:defRPr>
            </a:lvl8pPr>
            <a:lvl9pPr marL="3657078" algn="l" defTabSz="914269" rtl="0" eaLnBrk="1" latinLnBrk="0" hangingPunct="1">
              <a:defRPr sz="1800" kern="1200">
                <a:solidFill>
                  <a:schemeClr val="tx1"/>
                </a:solidFill>
                <a:latin typeface="+mn-lt"/>
                <a:ea typeface="+mn-ea"/>
                <a:cs typeface="+mn-cs"/>
              </a:defRPr>
            </a:lvl9pPr>
          </a:lstStyle>
          <a:p>
            <a:fld id="{B6F15528-21DE-4FAA-801E-634DDDAF4B2B}" type="slidenum">
              <a:rPr lang="en-US" noProof="0" smtClean="0"/>
              <a:pPr/>
              <a:t>28</a:t>
            </a:fld>
            <a:endParaRPr lang="en-US" noProof="0" dirty="0"/>
          </a:p>
        </p:txBody>
      </p:sp>
      <p:sp>
        <p:nvSpPr>
          <p:cNvPr id="5" name="TextBox 4">
            <a:extLst>
              <a:ext uri="{FF2B5EF4-FFF2-40B4-BE49-F238E27FC236}">
                <a16:creationId xmlns:a16="http://schemas.microsoft.com/office/drawing/2014/main" id="{37A71C9A-594F-B73A-BE7F-90E6E3C41966}"/>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3</a:t>
            </a:r>
          </a:p>
        </p:txBody>
      </p:sp>
      <p:sp>
        <p:nvSpPr>
          <p:cNvPr id="9" name="TextBox 8">
            <a:extLst>
              <a:ext uri="{FF2B5EF4-FFF2-40B4-BE49-F238E27FC236}">
                <a16:creationId xmlns:a16="http://schemas.microsoft.com/office/drawing/2014/main" id="{FE24F4E6-B62E-E008-E5C1-D57D44EA2BE6}"/>
              </a:ext>
            </a:extLst>
          </p:cNvPr>
          <p:cNvSpPr txBox="1"/>
          <p:nvPr/>
        </p:nvSpPr>
        <p:spPr>
          <a:xfrm>
            <a:off x="587915" y="5896406"/>
            <a:ext cx="4638509" cy="400110"/>
          </a:xfrm>
          <a:prstGeom prst="rect">
            <a:avLst/>
          </a:prstGeom>
          <a:noFill/>
        </p:spPr>
        <p:txBody>
          <a:bodyPr wrap="square" rtlCol="0">
            <a:spAutoFit/>
          </a:bodyPr>
          <a:lstStyle/>
          <a:p>
            <a:r>
              <a:rPr lang="en-US" sz="1000" i="1" u="sng" noProof="0" dirty="0">
                <a:latin typeface="Arial" panose="020B0604020202020204" pitchFamily="34" charset="0"/>
                <a:cs typeface="Arial" panose="020B0604020202020204" pitchFamily="34" charset="0"/>
              </a:rPr>
              <a:t>Note</a:t>
            </a:r>
            <a:r>
              <a:rPr lang="en-US" sz="1000" i="1" noProof="0" dirty="0">
                <a:latin typeface="Arial" panose="020B0604020202020204" pitchFamily="34" charset="0"/>
                <a:cs typeface="Arial" panose="020B0604020202020204" pitchFamily="34" charset="0"/>
              </a:rPr>
              <a:t>: The extended plumes seen in the first few animation frames are due to a pre-calculated approximate solution used to seed the model initial conditions</a:t>
            </a:r>
          </a:p>
        </p:txBody>
      </p:sp>
      <p:sp>
        <p:nvSpPr>
          <p:cNvPr id="3" name="Footer Placeholder 6">
            <a:extLst>
              <a:ext uri="{FF2B5EF4-FFF2-40B4-BE49-F238E27FC236}">
                <a16:creationId xmlns:a16="http://schemas.microsoft.com/office/drawing/2014/main" id="{B8CEDC9D-F173-3521-E733-EFA10EC0D91B}"/>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FA000023-0AA1-FA67-0BFF-01A90EA2A2ED}"/>
              </a:ext>
            </a:extLst>
          </p:cNvPr>
          <p:cNvPicPr>
            <a:picLocks noChangeAspect="1"/>
          </p:cNvPicPr>
          <p:nvPr/>
        </p:nvPicPr>
        <p:blipFill>
          <a:blip r:embed="rId4"/>
          <a:stretch>
            <a:fillRect/>
          </a:stretch>
        </p:blipFill>
        <p:spPr>
          <a:xfrm>
            <a:off x="8111661" y="5668392"/>
            <a:ext cx="717804" cy="1053084"/>
          </a:xfrm>
          <a:prstGeom prst="rect">
            <a:avLst/>
          </a:prstGeom>
        </p:spPr>
      </p:pic>
      <p:pic>
        <p:nvPicPr>
          <p:cNvPr id="7" name="Output_iso_S">
            <a:hlinkClick r:id="" action="ppaction://media"/>
            <a:extLst>
              <a:ext uri="{FF2B5EF4-FFF2-40B4-BE49-F238E27FC236}">
                <a16:creationId xmlns:a16="http://schemas.microsoft.com/office/drawing/2014/main" id="{06F0816D-FD54-0C26-4B83-1C898CE07F0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85800" y="990600"/>
            <a:ext cx="8229600" cy="4629150"/>
          </a:xfrm>
          <a:prstGeom prst="rect">
            <a:avLst/>
          </a:prstGeom>
        </p:spPr>
      </p:pic>
    </p:spTree>
    <p:extLst>
      <p:ext uri="{BB962C8B-B14F-4D97-AF65-F5344CB8AC3E}">
        <p14:creationId xmlns:p14="http://schemas.microsoft.com/office/powerpoint/2010/main" val="26644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31346-D64F-84F4-56F1-DD2753F672D1}"/>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25C549CC-858D-DF08-D60D-ED7BCEB6E9ED}"/>
              </a:ext>
            </a:extLst>
          </p:cNvPr>
          <p:cNvSpPr/>
          <p:nvPr/>
        </p:nvSpPr>
        <p:spPr>
          <a:xfrm>
            <a:off x="753933" y="1739153"/>
            <a:ext cx="8163178" cy="3173452"/>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a:spcAft>
                <a:spcPts val="300"/>
              </a:spcAft>
              <a:buClr>
                <a:srgbClr val="008080"/>
              </a:buClr>
            </a:pPr>
            <a:r>
              <a:rPr lang="en-US" sz="1050" b="1" u="sng" noProof="0" dirty="0">
                <a:solidFill>
                  <a:schemeClr val="tx1"/>
                </a:solidFill>
                <a:latin typeface="Arial" panose="020B0604020202020204" pitchFamily="34" charset="0"/>
                <a:cs typeface="Arial" panose="020B0604020202020204" pitchFamily="34" charset="0"/>
              </a:rPr>
              <a:t>Analysis &amp; Conclusions:</a:t>
            </a:r>
          </a:p>
          <a:p>
            <a:pPr marL="171450" indent="-171450">
              <a:spcAft>
                <a:spcPts val="100"/>
              </a:spcAft>
              <a:buClr>
                <a:srgbClr val="008080"/>
              </a:buClr>
              <a:buFont typeface="Wingdings" panose="05000000000000000000" pitchFamily="2" charset="2"/>
              <a:buChar char="§"/>
            </a:pPr>
            <a:r>
              <a:rPr lang="en-US" sz="1050" dirty="0">
                <a:solidFill>
                  <a:schemeClr val="tx1"/>
                </a:solidFill>
                <a:latin typeface="Arial" panose="020B0604020202020204" pitchFamily="34" charset="0"/>
                <a:cs typeface="Arial" panose="020B0604020202020204" pitchFamily="34" charset="0"/>
              </a:rPr>
              <a:t>The intent of the study is to assess the expected distribution of air temperatures surrounding the Project Double Reed sites due to concern that the heated air exhausted from the rooftop equipment may potentially adversely effect nearby environmental conditions</a:t>
            </a:r>
          </a:p>
          <a:p>
            <a:pPr marL="628585" lvl="1" indent="-171450">
              <a:spcAft>
                <a:spcPts val="1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This CFD simulation describes the steady operation of heat generating equipment serving two large data center sites, comprising a total of three facilities</a:t>
            </a:r>
          </a:p>
          <a:p>
            <a:pPr marL="1085719" lvl="2" indent="-171450">
              <a:spcAft>
                <a:spcPts val="1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The typical equipment for each building is comprised by 60 air-cooled chillers, 6 DOAS units, 9 RTUs, 88 condensing units, and 84 transformers</a:t>
            </a:r>
          </a:p>
          <a:p>
            <a:pPr marL="1085719" lvl="2" indent="-171450">
              <a:spcAft>
                <a:spcPts val="3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The emergency propane generators are not included in the model as they serve only as life-safety emergency systems and will not be used during normal operating conditions except for regular testing and maintenance, such that their inclusion within the model is not expected to result in any significant deviation from the expected typical plume dispersion as reported</a:t>
            </a:r>
          </a:p>
          <a:p>
            <a:pPr marL="171450" indent="-171450">
              <a:spcAft>
                <a:spcPts val="100"/>
              </a:spcAft>
              <a:buClr>
                <a:srgbClr val="008080"/>
              </a:buClr>
              <a:buFont typeface="Wingdings" panose="05000000000000000000" pitchFamily="2" charset="2"/>
              <a:buChar char="§"/>
            </a:pPr>
            <a:r>
              <a:rPr lang="en-US" sz="1050" dirty="0">
                <a:solidFill>
                  <a:schemeClr val="tx1"/>
                </a:solidFill>
                <a:latin typeface="Arial" panose="020B0604020202020204" pitchFamily="34" charset="0"/>
                <a:ea typeface="Calibri"/>
                <a:cs typeface="Arial" panose="020B0604020202020204" pitchFamily="34" charset="0"/>
              </a:rPr>
              <a:t>To reasonably simplify the computational model</a:t>
            </a:r>
            <a:r>
              <a:rPr lang="en-US" sz="1050" noProof="0" dirty="0">
                <a:solidFill>
                  <a:schemeClr val="tx1"/>
                </a:solidFill>
                <a:latin typeface="Arial" panose="020B0604020202020204" pitchFamily="34" charset="0"/>
                <a:cs typeface="Arial" panose="020B0604020202020204" pitchFamily="34" charset="0"/>
              </a:rPr>
              <a:t>, the STAMP site was split into two separate 1 sq mile domains</a:t>
            </a:r>
          </a:p>
          <a:p>
            <a:pPr marL="628585" lvl="1" indent="-171450">
              <a:spcAft>
                <a:spcPts val="3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The distance between the Project Double Reed sites is approximately 0.5 miles and so the exhaust plumes are not expected to positively compound with one another across the two sites</a:t>
            </a:r>
          </a:p>
          <a:p>
            <a:pPr marL="171450" indent="-171450">
              <a:spcAft>
                <a:spcPts val="3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As a reasonable “worst-case” scenario, the simulated ambient temperature is set to be 87.2 °F which aligns with the equipment sizing design condition and exceeds the ASHRAE 99.6% cooling design condition of 86.6 °F as measured from the nearby Buffalo Niagara International Airport</a:t>
            </a:r>
          </a:p>
        </p:txBody>
      </p:sp>
      <p:sp>
        <p:nvSpPr>
          <p:cNvPr id="13" name="Freeform 12">
            <a:extLst>
              <a:ext uri="{FF2B5EF4-FFF2-40B4-BE49-F238E27FC236}">
                <a16:creationId xmlns:a16="http://schemas.microsoft.com/office/drawing/2014/main" id="{DE5E1723-E001-9F86-8C80-1D715499D7DA}"/>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21FB5FAE-CDB0-4A18-3143-7696E878AD4A}"/>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50D13D67-1464-B654-8644-5E84AA93D58C}"/>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F92EF259-4587-2A82-E8F8-82C7C74ACBB1}"/>
              </a:ext>
            </a:extLst>
          </p:cNvPr>
          <p:cNvSpPr>
            <a:spLocks noChangeArrowheads="1"/>
          </p:cNvSpPr>
          <p:nvPr/>
        </p:nvSpPr>
        <p:spPr bwMode="auto">
          <a:xfrm>
            <a:off x="1"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EA715A46-D72B-4EDB-774E-B728D530540A}"/>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518076F5-7B4F-CE11-FD3D-8F6B694FECAD}"/>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FE60DD3A-6191-ECF4-AC8B-9CE36810B084}"/>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62C466C9-4BC4-A309-2E3B-C7E4F51E9E5A}"/>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189E5768-778B-98F8-26BD-EA70B19BCAB0}"/>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3" name="Slide Number Placeholder 2">
            <a:extLst>
              <a:ext uri="{FF2B5EF4-FFF2-40B4-BE49-F238E27FC236}">
                <a16:creationId xmlns:a16="http://schemas.microsoft.com/office/drawing/2014/main" id="{68A947B1-8771-DD00-CB4B-7562BEEAF43C}"/>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29</a:t>
            </a:fld>
            <a:endParaRPr lang="en-US" noProof="0" dirty="0"/>
          </a:p>
        </p:txBody>
      </p:sp>
      <p:sp>
        <p:nvSpPr>
          <p:cNvPr id="19" name="Rectangle 18">
            <a:extLst>
              <a:ext uri="{FF2B5EF4-FFF2-40B4-BE49-F238E27FC236}">
                <a16:creationId xmlns:a16="http://schemas.microsoft.com/office/drawing/2014/main" id="{1AD77072-B68F-E161-ECEB-90A3C7402682}"/>
              </a:ext>
            </a:extLst>
          </p:cNvPr>
          <p:cNvSpPr/>
          <p:nvPr/>
        </p:nvSpPr>
        <p:spPr>
          <a:xfrm>
            <a:off x="1600200" y="262412"/>
            <a:ext cx="6566830" cy="461651"/>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Analysis &amp; Conclusions</a:t>
            </a:r>
          </a:p>
        </p:txBody>
      </p:sp>
      <p:sp>
        <p:nvSpPr>
          <p:cNvPr id="4" name="TextBox 3">
            <a:extLst>
              <a:ext uri="{FF2B5EF4-FFF2-40B4-BE49-F238E27FC236}">
                <a16:creationId xmlns:a16="http://schemas.microsoft.com/office/drawing/2014/main" id="{3C3B20FC-1039-17F8-683E-AC18E6A2781B}"/>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4</a:t>
            </a:r>
          </a:p>
        </p:txBody>
      </p:sp>
      <p:sp>
        <p:nvSpPr>
          <p:cNvPr id="5" name="Footer Placeholder 6">
            <a:extLst>
              <a:ext uri="{FF2B5EF4-FFF2-40B4-BE49-F238E27FC236}">
                <a16:creationId xmlns:a16="http://schemas.microsoft.com/office/drawing/2014/main" id="{369E3E4F-12DF-F187-FBC2-8D41B3160B64}"/>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01E9B269-0028-7011-8376-9E7F1F149CE5}"/>
              </a:ext>
            </a:extLst>
          </p:cNvPr>
          <p:cNvPicPr>
            <a:picLocks noChangeAspect="1"/>
          </p:cNvPicPr>
          <p:nvPr/>
        </p:nvPicPr>
        <p:blipFill>
          <a:blip r:embed="rId2"/>
          <a:stretch>
            <a:fillRect/>
          </a:stretch>
        </p:blipFill>
        <p:spPr>
          <a:xfrm>
            <a:off x="8111661" y="5668392"/>
            <a:ext cx="717804" cy="1053084"/>
          </a:xfrm>
          <a:prstGeom prst="rect">
            <a:avLst/>
          </a:prstGeom>
        </p:spPr>
      </p:pic>
      <p:sp>
        <p:nvSpPr>
          <p:cNvPr id="8" name="TextBox 7">
            <a:extLst>
              <a:ext uri="{FF2B5EF4-FFF2-40B4-BE49-F238E27FC236}">
                <a16:creationId xmlns:a16="http://schemas.microsoft.com/office/drawing/2014/main" id="{C4890294-1FA3-8746-A6DC-42CE7EDC810D}"/>
              </a:ext>
            </a:extLst>
          </p:cNvPr>
          <p:cNvSpPr txBox="1"/>
          <p:nvPr/>
        </p:nvSpPr>
        <p:spPr>
          <a:xfrm>
            <a:off x="4317232" y="6075700"/>
            <a:ext cx="4638509" cy="246221"/>
          </a:xfrm>
          <a:prstGeom prst="rect">
            <a:avLst/>
          </a:prstGeom>
          <a:noFill/>
        </p:spPr>
        <p:txBody>
          <a:bodyPr wrap="square" rtlCol="0">
            <a:spAutoFit/>
          </a:bodyPr>
          <a:lstStyle/>
          <a:p>
            <a:r>
              <a:rPr lang="en-US" sz="1000" i="1" noProof="0" dirty="0">
                <a:latin typeface="Arial" panose="020B0604020202020204" pitchFamily="34" charset="0"/>
                <a:cs typeface="Arial" panose="020B0604020202020204" pitchFamily="34" charset="0"/>
              </a:rPr>
              <a:t>Analysis and Conclusions continued on to following slide…</a:t>
            </a:r>
          </a:p>
        </p:txBody>
      </p:sp>
    </p:spTree>
    <p:extLst>
      <p:ext uri="{BB962C8B-B14F-4D97-AF65-F5344CB8AC3E}">
        <p14:creationId xmlns:p14="http://schemas.microsoft.com/office/powerpoint/2010/main" val="4165869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9B1E5-DE13-9592-83F5-086D26BE860E}"/>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8CD85F15-8D92-FB1E-F3BA-783BB96B668C}"/>
              </a:ext>
            </a:extLst>
          </p:cNvPr>
          <p:cNvSpPr/>
          <p:nvPr/>
        </p:nvSpPr>
        <p:spPr>
          <a:xfrm>
            <a:off x="1020414" y="1183341"/>
            <a:ext cx="7711210" cy="4187122"/>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marL="285709" indent="-285709">
              <a:spcAft>
                <a:spcPts val="3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Salas O’Brien Consulting and Engineering Group of New York, Inc. (FKA M/E Engineering) has prepared a Computational Fluid Dynamics (CFD) wind dispersion study on behalf of CPL to assess the expected windborne distribution of heated exhaust air as it is released from a selection of equipment proposed to serve three large data centers across two sites (Project Double Reed) located within the Science &amp; Technology Advanced Manufacturing Park (STAMP) site. The STAMP site is located to the east of the Tonawanda Seneca Nation’s Territory and within the town of Alabama, NY</a:t>
            </a:r>
          </a:p>
          <a:p>
            <a:pPr marL="285709" indent="-285709">
              <a:spcAft>
                <a:spcPts val="3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Data centers require substantial cooling capacity to maintain strict interior conditions for the optimal operation of the computational and supporting equipment and so the generated heat from within the space must be migrated and released to the atmosphere</a:t>
            </a:r>
          </a:p>
          <a:p>
            <a:pPr marL="285709" indent="-285709">
              <a:spcAft>
                <a:spcPts val="1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This study aims to assess and respond to comments and concerns related to the project design and its potential effect on the nearby environment regarding elevated temperatures nearby to the data centers, due to the airborne dispersion of their heated exhaust, by simulating the expected distribution of temperature around the modeled data centers</a:t>
            </a:r>
          </a:p>
          <a:p>
            <a:pPr marL="742844" lvl="1" indent="-285709">
              <a:spcAft>
                <a:spcPts val="6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This study assesses the predicted potential for Project Double Reed to elevate nearby temperatures, if any, and quantify the potential effect on the adjacent Tonawanda Seneca Nation Territory and Town</a:t>
            </a:r>
          </a:p>
          <a:p>
            <a:pPr marL="285709" indent="-285709">
              <a:spcAft>
                <a:spcPts val="300"/>
              </a:spcAft>
              <a:buClr>
                <a:srgbClr val="008080"/>
              </a:buClr>
              <a:buFont typeface="Wingdings" panose="05000000000000000000" pitchFamily="2" charset="2"/>
              <a:buChar char="§"/>
            </a:pPr>
            <a:r>
              <a:rPr lang="en-US" sz="1050" u="sng" noProof="0" dirty="0">
                <a:solidFill>
                  <a:schemeClr val="tx1"/>
                </a:solidFill>
                <a:latin typeface="Arial" panose="020B0604020202020204" pitchFamily="34" charset="0"/>
                <a:cs typeface="Arial" panose="020B0604020202020204" pitchFamily="34" charset="0"/>
              </a:rPr>
              <a:t>Two scenario are evaluated</a:t>
            </a:r>
            <a:r>
              <a:rPr lang="en-US" sz="1050" noProof="0" dirty="0">
                <a:solidFill>
                  <a:schemeClr val="tx1"/>
                </a:solidFill>
                <a:latin typeface="Arial" panose="020B0604020202020204" pitchFamily="34" charset="0"/>
                <a:cs typeface="Arial" panose="020B0604020202020204" pitchFamily="34" charset="0"/>
              </a:rPr>
              <a:t>:</a:t>
            </a:r>
          </a:p>
          <a:p>
            <a:pPr marL="742844" lvl="1" indent="-285709">
              <a:spcAft>
                <a:spcPts val="300"/>
              </a:spcAft>
              <a:buClr>
                <a:srgbClr val="008080"/>
              </a:buClr>
              <a:buFont typeface="Wingdings" panose="05000000000000000000" pitchFamily="2" charset="2"/>
              <a:buChar char="§"/>
            </a:pPr>
            <a:r>
              <a:rPr lang="en-US" sz="1050" u="sng" noProof="0" dirty="0">
                <a:solidFill>
                  <a:schemeClr val="tx1"/>
                </a:solidFill>
                <a:latin typeface="Arial" panose="020B0604020202020204" pitchFamily="34" charset="0"/>
                <a:cs typeface="Arial" panose="020B0604020202020204" pitchFamily="34" charset="0"/>
              </a:rPr>
              <a:t>Base Case – North Site</a:t>
            </a:r>
            <a:r>
              <a:rPr lang="en-US" sz="1050" noProof="0" dirty="0">
                <a:solidFill>
                  <a:schemeClr val="tx1"/>
                </a:solidFill>
                <a:latin typeface="Arial" panose="020B0604020202020204" pitchFamily="34" charset="0"/>
                <a:cs typeface="Arial" panose="020B0604020202020204" pitchFamily="34" charset="0"/>
              </a:rPr>
              <a:t>: Evaluation of heated exhaust released from the two large data centers located at the northern STAMP site under atypical ambient conditions comprising a wind speed of 10 mph and an ambient temperature of 87.2 F</a:t>
            </a:r>
          </a:p>
          <a:p>
            <a:pPr marL="742844" lvl="1" indent="-285709">
              <a:spcAft>
                <a:spcPts val="600"/>
              </a:spcAft>
              <a:buClr>
                <a:srgbClr val="008080"/>
              </a:buClr>
              <a:buFont typeface="Wingdings" panose="05000000000000000000" pitchFamily="2" charset="2"/>
              <a:buChar char="§"/>
            </a:pPr>
            <a:r>
              <a:rPr lang="en-US" sz="1050" u="sng" noProof="0" dirty="0">
                <a:solidFill>
                  <a:schemeClr val="tx1"/>
                </a:solidFill>
                <a:latin typeface="Arial" panose="020B0604020202020204" pitchFamily="34" charset="0"/>
                <a:cs typeface="Arial" panose="020B0604020202020204" pitchFamily="34" charset="0"/>
              </a:rPr>
              <a:t>Base Case – South Site</a:t>
            </a:r>
            <a:r>
              <a:rPr lang="en-US" sz="1050" noProof="0" dirty="0">
                <a:solidFill>
                  <a:schemeClr val="tx1"/>
                </a:solidFill>
                <a:latin typeface="Arial" panose="020B0604020202020204" pitchFamily="34" charset="0"/>
                <a:cs typeface="Arial" panose="020B0604020202020204" pitchFamily="34" charset="0"/>
              </a:rPr>
              <a:t>: Evaluation of heated exhaust released from the single large data center located at the southern STAMP site under atypical ambient conditions comprising a wind speed of 10 mph and an ambient temperature of 87.2 F</a:t>
            </a:r>
          </a:p>
          <a:p>
            <a:pPr marL="285709" indent="-285709">
              <a:spcAft>
                <a:spcPts val="300"/>
              </a:spcAft>
              <a:buClr>
                <a:srgbClr val="008080"/>
              </a:buClr>
              <a:buFont typeface="Wingdings" panose="05000000000000000000" pitchFamily="2" charset="2"/>
              <a:buChar char="§"/>
            </a:pPr>
            <a:r>
              <a:rPr lang="en-US" sz="1050" u="sng" noProof="0" dirty="0">
                <a:solidFill>
                  <a:schemeClr val="tx1"/>
                </a:solidFill>
                <a:latin typeface="Arial" panose="020B0604020202020204" pitchFamily="34" charset="0"/>
                <a:cs typeface="Arial" panose="020B0604020202020204" pitchFamily="34" charset="0"/>
              </a:rPr>
              <a:t>Display of results</a:t>
            </a:r>
            <a:r>
              <a:rPr lang="en-US" sz="1050" noProof="0" dirty="0">
                <a:solidFill>
                  <a:schemeClr val="tx1"/>
                </a:solidFill>
                <a:latin typeface="Arial" panose="020B0604020202020204" pitchFamily="34" charset="0"/>
                <a:cs typeface="Arial" panose="020B0604020202020204" pitchFamily="34" charset="0"/>
              </a:rPr>
              <a:t>:</a:t>
            </a:r>
          </a:p>
          <a:p>
            <a:pPr marL="742844" lvl="1" indent="-285709">
              <a:spcAft>
                <a:spcPts val="3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Airborne dispersion of heated exhaust air will be displayed as animated volumetric renderings</a:t>
            </a:r>
          </a:p>
        </p:txBody>
      </p:sp>
      <p:sp>
        <p:nvSpPr>
          <p:cNvPr id="13" name="Freeform 12">
            <a:extLst>
              <a:ext uri="{FF2B5EF4-FFF2-40B4-BE49-F238E27FC236}">
                <a16:creationId xmlns:a16="http://schemas.microsoft.com/office/drawing/2014/main" id="{4063AD61-342A-CC71-16E5-93E529E20761}"/>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AAA81A76-7970-5F43-6D3B-9CDCE93980F2}"/>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2EF7D081-BD0B-B1B1-E807-BAE42B27A08B}"/>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6EC84C65-72CD-0E1C-8984-B7FD3932331F}"/>
              </a:ext>
            </a:extLst>
          </p:cNvPr>
          <p:cNvSpPr>
            <a:spLocks noChangeArrowheads="1"/>
          </p:cNvSpPr>
          <p:nvPr/>
        </p:nvSpPr>
        <p:spPr bwMode="auto">
          <a:xfrm>
            <a:off x="1"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5790EF75-263D-2B90-AC1E-82C10D01F05D}"/>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DF216CEA-A149-A06B-823E-2BA22233FAC5}"/>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9DB10858-7718-C438-4A1E-4B8CCA2D507B}"/>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D9BFB57D-8B31-C2AB-9ED5-6EFBF0D6E072}"/>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F4351F0B-121F-54AE-C9F0-EB2EEAEDF923}"/>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3" name="Slide Number Placeholder 2">
            <a:extLst>
              <a:ext uri="{FF2B5EF4-FFF2-40B4-BE49-F238E27FC236}">
                <a16:creationId xmlns:a16="http://schemas.microsoft.com/office/drawing/2014/main" id="{13899858-8701-62C7-BEEB-AB11D1B63F19}"/>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3</a:t>
            </a:fld>
            <a:endParaRPr lang="en-US" noProof="0" dirty="0"/>
          </a:p>
        </p:txBody>
      </p:sp>
      <p:sp>
        <p:nvSpPr>
          <p:cNvPr id="19" name="Rectangle 18">
            <a:extLst>
              <a:ext uri="{FF2B5EF4-FFF2-40B4-BE49-F238E27FC236}">
                <a16:creationId xmlns:a16="http://schemas.microsoft.com/office/drawing/2014/main" id="{57CBE1BC-C465-02C7-6344-655D686A7E64}"/>
              </a:ext>
            </a:extLst>
          </p:cNvPr>
          <p:cNvSpPr/>
          <p:nvPr/>
        </p:nvSpPr>
        <p:spPr>
          <a:xfrm>
            <a:off x="3352800" y="262412"/>
            <a:ext cx="48142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Introduction</a:t>
            </a:r>
          </a:p>
          <a:p>
            <a:pPr algn="r">
              <a:spcAft>
                <a:spcPts val="1200"/>
              </a:spcAft>
              <a:buClr>
                <a:srgbClr val="008080"/>
              </a:buClr>
            </a:pPr>
            <a:r>
              <a:rPr lang="en-US" noProof="0" dirty="0">
                <a:solidFill>
                  <a:srgbClr val="008080"/>
                </a:solidFill>
                <a:latin typeface="Arial" panose="020B0604020202020204" pitchFamily="34" charset="0"/>
                <a:cs typeface="Arial" panose="020B0604020202020204" pitchFamily="34" charset="0"/>
              </a:rPr>
              <a:t>Overview of Study</a:t>
            </a:r>
          </a:p>
        </p:txBody>
      </p:sp>
      <p:sp>
        <p:nvSpPr>
          <p:cNvPr id="5" name="TextBox 4">
            <a:extLst>
              <a:ext uri="{FF2B5EF4-FFF2-40B4-BE49-F238E27FC236}">
                <a16:creationId xmlns:a16="http://schemas.microsoft.com/office/drawing/2014/main" id="{7E9A60BC-1D60-54FD-DE2C-90EED27EDF8A}"/>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1</a:t>
            </a:r>
          </a:p>
        </p:txBody>
      </p:sp>
      <p:pic>
        <p:nvPicPr>
          <p:cNvPr id="4" name="Picture 3">
            <a:extLst>
              <a:ext uri="{FF2B5EF4-FFF2-40B4-BE49-F238E27FC236}">
                <a16:creationId xmlns:a16="http://schemas.microsoft.com/office/drawing/2014/main" id="{0C397E4F-81EE-1B1E-0CF9-3AC0B3FE73BD}"/>
              </a:ext>
            </a:extLst>
          </p:cNvPr>
          <p:cNvPicPr>
            <a:picLocks noChangeAspect="1"/>
          </p:cNvPicPr>
          <p:nvPr/>
        </p:nvPicPr>
        <p:blipFill>
          <a:blip r:embed="rId2"/>
          <a:stretch>
            <a:fillRect/>
          </a:stretch>
        </p:blipFill>
        <p:spPr>
          <a:xfrm>
            <a:off x="8111661" y="5668392"/>
            <a:ext cx="717804" cy="1053084"/>
          </a:xfrm>
          <a:prstGeom prst="rect">
            <a:avLst/>
          </a:prstGeom>
        </p:spPr>
      </p:pic>
      <p:sp>
        <p:nvSpPr>
          <p:cNvPr id="9" name="Footer Placeholder 6">
            <a:extLst>
              <a:ext uri="{FF2B5EF4-FFF2-40B4-BE49-F238E27FC236}">
                <a16:creationId xmlns:a16="http://schemas.microsoft.com/office/drawing/2014/main" id="{41D1C0BD-7C8A-D9EB-07E8-1E46970FF50B}"/>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spTree>
    <p:extLst>
      <p:ext uri="{BB962C8B-B14F-4D97-AF65-F5344CB8AC3E}">
        <p14:creationId xmlns:p14="http://schemas.microsoft.com/office/powerpoint/2010/main" val="16000969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D33A6-CFD4-C0F3-DB7E-DD28781C7881}"/>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D0A5A0F1-9405-5EBF-1F31-7BF0F06F68BA}"/>
              </a:ext>
            </a:extLst>
          </p:cNvPr>
          <p:cNvSpPr/>
          <p:nvPr/>
        </p:nvSpPr>
        <p:spPr>
          <a:xfrm>
            <a:off x="688409" y="1559859"/>
            <a:ext cx="8294226" cy="3532040"/>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a:spcAft>
                <a:spcPts val="300"/>
              </a:spcAft>
              <a:buClr>
                <a:srgbClr val="008080"/>
              </a:buClr>
            </a:pPr>
            <a:r>
              <a:rPr lang="en-US" sz="1050" b="1" u="sng" noProof="0" dirty="0">
                <a:solidFill>
                  <a:schemeClr val="tx1"/>
                </a:solidFill>
                <a:latin typeface="Arial" panose="020B0604020202020204" pitchFamily="34" charset="0"/>
                <a:cs typeface="Arial" panose="020B0604020202020204" pitchFamily="34" charset="0"/>
              </a:rPr>
              <a:t>Analysis &amp; Conclusions </a:t>
            </a:r>
            <a:r>
              <a:rPr lang="en-US" sz="1050" i="1" u="sng" noProof="0" dirty="0">
                <a:solidFill>
                  <a:schemeClr val="tx1"/>
                </a:solidFill>
                <a:latin typeface="Arial" panose="020B0604020202020204" pitchFamily="34" charset="0"/>
                <a:cs typeface="Arial" panose="020B0604020202020204" pitchFamily="34" charset="0"/>
              </a:rPr>
              <a:t>(Continued)</a:t>
            </a:r>
            <a:r>
              <a:rPr lang="en-US" sz="1050" b="1" u="sng" noProof="0" dirty="0">
                <a:solidFill>
                  <a:schemeClr val="tx1"/>
                </a:solidFill>
                <a:latin typeface="Arial" panose="020B0604020202020204" pitchFamily="34" charset="0"/>
                <a:cs typeface="Arial" panose="020B0604020202020204" pitchFamily="34" charset="0"/>
              </a:rPr>
              <a:t>:</a:t>
            </a:r>
          </a:p>
          <a:p>
            <a:pPr marL="171450" indent="-171450">
              <a:spcAft>
                <a:spcPts val="1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A wind speed of 10 mph was simulated based on wind condition data measured from the </a:t>
            </a:r>
            <a:r>
              <a:rPr lang="en-US" sz="1050" noProof="0" dirty="0">
                <a:solidFill>
                  <a:schemeClr val="tx1"/>
                </a:solidFill>
                <a:latin typeface="Arial" pitchFamily="34" charset="0"/>
                <a:ea typeface="Calibri"/>
                <a:cs typeface="Arial" pitchFamily="34" charset="0"/>
              </a:rPr>
              <a:t>Genesee County Airport which is located nearby in Batavia, NY</a:t>
            </a:r>
          </a:p>
          <a:p>
            <a:pPr marL="628585" lvl="1" indent="-171450">
              <a:spcAft>
                <a:spcPts val="100"/>
              </a:spcAft>
              <a:buClr>
                <a:srgbClr val="008080"/>
              </a:buClr>
              <a:buFont typeface="Wingdings" panose="05000000000000000000" pitchFamily="2" charset="2"/>
              <a:buChar char="§"/>
            </a:pPr>
            <a:r>
              <a:rPr lang="en-US" sz="1050" noProof="0" dirty="0">
                <a:solidFill>
                  <a:schemeClr val="tx1"/>
                </a:solidFill>
                <a:latin typeface="Arial" pitchFamily="34" charset="0"/>
                <a:ea typeface="Calibri"/>
                <a:cs typeface="Arial" pitchFamily="34" charset="0"/>
              </a:rPr>
              <a:t>This wind speed was selected from typical July wind conditions as July is the month with typically the highest average temperatures</a:t>
            </a:r>
          </a:p>
          <a:p>
            <a:pPr marL="628585" lvl="1" indent="-171450">
              <a:spcAft>
                <a:spcPts val="100"/>
              </a:spcAft>
              <a:buClr>
                <a:srgbClr val="008080"/>
              </a:buClr>
              <a:buFont typeface="Wingdings" panose="05000000000000000000" pitchFamily="2" charset="2"/>
              <a:buChar char="§"/>
            </a:pPr>
            <a:r>
              <a:rPr lang="en-US" sz="1050" noProof="0" dirty="0">
                <a:solidFill>
                  <a:schemeClr val="tx1"/>
                </a:solidFill>
                <a:latin typeface="Arial" pitchFamily="34" charset="0"/>
                <a:ea typeface="Calibri"/>
                <a:cs typeface="Arial" pitchFamily="34" charset="0"/>
              </a:rPr>
              <a:t>A wind speed of 10 mph is modeled instead of the average wind speed of 7.4 mph to partially account for wind gusts</a:t>
            </a:r>
          </a:p>
          <a:p>
            <a:pPr marL="628585" lvl="1" indent="-171450">
              <a:spcAft>
                <a:spcPts val="300"/>
              </a:spcAft>
              <a:buClr>
                <a:srgbClr val="008080"/>
              </a:buClr>
              <a:buFont typeface="Wingdings" panose="05000000000000000000" pitchFamily="2" charset="2"/>
              <a:buChar char="§"/>
            </a:pPr>
            <a:r>
              <a:rPr lang="en-US" sz="1050" noProof="0" dirty="0">
                <a:solidFill>
                  <a:schemeClr val="tx1"/>
                </a:solidFill>
                <a:latin typeface="Arial" pitchFamily="34" charset="0"/>
                <a:ea typeface="Calibri"/>
                <a:cs typeface="Arial" pitchFamily="34" charset="0"/>
              </a:rPr>
              <a:t>The wind was indexed at 30° increments around each site, comprising a full 360° arc, from 5° to 335°</a:t>
            </a:r>
          </a:p>
          <a:p>
            <a:pPr marL="171450" indent="-171450">
              <a:spcAft>
                <a:spcPts val="100"/>
              </a:spcAft>
              <a:buClr>
                <a:srgbClr val="008080"/>
              </a:buClr>
              <a:buFont typeface="Wingdings" panose="05000000000000000000" pitchFamily="2" charset="2"/>
              <a:buChar char="§"/>
            </a:pPr>
            <a:r>
              <a:rPr lang="en-US" sz="1050" noProof="0" dirty="0">
                <a:solidFill>
                  <a:schemeClr val="tx1"/>
                </a:solidFill>
                <a:latin typeface="Arial" pitchFamily="34" charset="0"/>
                <a:ea typeface="Calibri"/>
                <a:cs typeface="Arial" pitchFamily="34" charset="0"/>
              </a:rPr>
              <a:t>The animated plume dynamics from each site describe that the ambient air temperatures at both ground level and at approximately 50 ft above grade may rise above approximately 1 °F only in the vicinity immediately adjacent to the facilities</a:t>
            </a:r>
          </a:p>
          <a:p>
            <a:pPr marL="628585" lvl="1" indent="-171450">
              <a:spcAft>
                <a:spcPts val="100"/>
              </a:spcAft>
              <a:buClr>
                <a:srgbClr val="008080"/>
              </a:buClr>
              <a:buFont typeface="Wingdings" panose="05000000000000000000" pitchFamily="2" charset="2"/>
              <a:buChar char="§"/>
            </a:pPr>
            <a:r>
              <a:rPr lang="en-US" sz="1050" noProof="0" dirty="0">
                <a:solidFill>
                  <a:schemeClr val="tx1"/>
                </a:solidFill>
                <a:latin typeface="Arial" pitchFamily="34" charset="0"/>
                <a:ea typeface="Calibri"/>
                <a:cs typeface="Arial" pitchFamily="34" charset="0"/>
              </a:rPr>
              <a:t>However, this effect is highly localized and drops off substantially with distance from either site such that it is not expected to materially effect the environmental conditions around the facility sites themselves and therefore is also not expected to adversely affect environmental conditions outside of the STAMP site</a:t>
            </a:r>
          </a:p>
          <a:p>
            <a:pPr marL="628585" lvl="1" indent="-171450">
              <a:spcAft>
                <a:spcPts val="100"/>
              </a:spcAft>
              <a:buClr>
                <a:srgbClr val="008080"/>
              </a:buClr>
              <a:buFont typeface="Wingdings" panose="05000000000000000000" pitchFamily="2" charset="2"/>
              <a:buChar char="§"/>
            </a:pPr>
            <a:r>
              <a:rPr lang="en-US" sz="1050" noProof="0" dirty="0">
                <a:solidFill>
                  <a:schemeClr val="tx1"/>
                </a:solidFill>
                <a:latin typeface="Arial" pitchFamily="34" charset="0"/>
                <a:ea typeface="Calibri"/>
                <a:cs typeface="Arial" pitchFamily="34" charset="0"/>
              </a:rPr>
              <a:t>It </a:t>
            </a:r>
            <a:r>
              <a:rPr lang="en-US" sz="1050" dirty="0">
                <a:solidFill>
                  <a:schemeClr val="tx1"/>
                </a:solidFill>
                <a:latin typeface="Arial" pitchFamily="34" charset="0"/>
                <a:ea typeface="Calibri"/>
                <a:cs typeface="Arial" pitchFamily="34" charset="0"/>
              </a:rPr>
              <a:t>was also noted that there is a parcel of land at the north side of the STAMP site which interrupts the typical site perimeter and so is located relatively nearer to the north Project Double Reed site than other property locations</a:t>
            </a:r>
          </a:p>
          <a:p>
            <a:pPr marL="1085719" lvl="2" indent="-171450">
              <a:spcAft>
                <a:spcPts val="100"/>
              </a:spcAft>
              <a:buClr>
                <a:srgbClr val="008080"/>
              </a:buClr>
              <a:buFont typeface="Wingdings" panose="05000000000000000000" pitchFamily="2" charset="2"/>
              <a:buChar char="§"/>
            </a:pPr>
            <a:r>
              <a:rPr lang="en-US" sz="1050" dirty="0">
                <a:solidFill>
                  <a:schemeClr val="tx1"/>
                </a:solidFill>
                <a:latin typeface="Arial" pitchFamily="34" charset="0"/>
                <a:ea typeface="Calibri"/>
                <a:cs typeface="Arial" pitchFamily="34" charset="0"/>
              </a:rPr>
              <a:t>The animated plume dynamics of the north site appear to indicate that the northern parcel may experience above ambient temperature exhaust but the visualized plume is well elevated into the atmosphere due to its buoyancy such that this property is not expected to sustain a direct impact on environmental conditions at the ground or housing level</a:t>
            </a:r>
          </a:p>
          <a:p>
            <a:pPr marL="1542854" lvl="3" indent="-171450">
              <a:spcAft>
                <a:spcPts val="300"/>
              </a:spcAft>
              <a:buClr>
                <a:srgbClr val="008080"/>
              </a:buClr>
              <a:buFont typeface="Wingdings" panose="05000000000000000000" pitchFamily="2" charset="2"/>
              <a:buChar char="§"/>
            </a:pPr>
            <a:r>
              <a:rPr lang="en-US" sz="1050" noProof="0" dirty="0">
                <a:solidFill>
                  <a:schemeClr val="tx1"/>
                </a:solidFill>
                <a:latin typeface="Arial" panose="020B0604020202020204" pitchFamily="34" charset="0"/>
                <a:cs typeface="Arial" panose="020B0604020202020204" pitchFamily="34" charset="0"/>
              </a:rPr>
              <a:t>The current results indicate that only slightly above ambient temperature air from the north site facility may periodically sweep over the northern parcel for strong southern prevailing winds</a:t>
            </a:r>
          </a:p>
        </p:txBody>
      </p:sp>
      <p:sp>
        <p:nvSpPr>
          <p:cNvPr id="13" name="Freeform 12">
            <a:extLst>
              <a:ext uri="{FF2B5EF4-FFF2-40B4-BE49-F238E27FC236}">
                <a16:creationId xmlns:a16="http://schemas.microsoft.com/office/drawing/2014/main" id="{42C2597E-E57A-3928-02E5-2EF8516870DB}"/>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BCF5BEFC-FA98-4832-8557-9BF4AE9F5BA7}"/>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BBB51FA1-8654-DEE7-C0A4-7069C9699126}"/>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2C89952F-D57E-4570-15F2-8E79D2C55FB7}"/>
              </a:ext>
            </a:extLst>
          </p:cNvPr>
          <p:cNvSpPr>
            <a:spLocks noChangeArrowheads="1"/>
          </p:cNvSpPr>
          <p:nvPr/>
        </p:nvSpPr>
        <p:spPr bwMode="auto">
          <a:xfrm>
            <a:off x="1"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3F540133-63AA-0DD7-E108-414A7B76B58E}"/>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FAD0A33F-6CBB-3CA8-C3A0-AABE52995CA2}"/>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D7F72BA4-1430-9DAD-69EC-388A3C64E8DB}"/>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8EF66429-4A50-95E5-AF4E-0BF9828A4168}"/>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FC8D8FFC-9044-D295-E405-0242E86D85B6}"/>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3" name="Slide Number Placeholder 2">
            <a:extLst>
              <a:ext uri="{FF2B5EF4-FFF2-40B4-BE49-F238E27FC236}">
                <a16:creationId xmlns:a16="http://schemas.microsoft.com/office/drawing/2014/main" id="{854A4B42-325C-AED0-4258-F79DE9367A5C}"/>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30</a:t>
            </a:fld>
            <a:endParaRPr lang="en-US" noProof="0" dirty="0"/>
          </a:p>
        </p:txBody>
      </p:sp>
      <p:sp>
        <p:nvSpPr>
          <p:cNvPr id="19" name="Rectangle 18">
            <a:extLst>
              <a:ext uri="{FF2B5EF4-FFF2-40B4-BE49-F238E27FC236}">
                <a16:creationId xmlns:a16="http://schemas.microsoft.com/office/drawing/2014/main" id="{6A38C13A-BD8B-690D-5553-8E8869781AE7}"/>
              </a:ext>
            </a:extLst>
          </p:cNvPr>
          <p:cNvSpPr/>
          <p:nvPr/>
        </p:nvSpPr>
        <p:spPr>
          <a:xfrm>
            <a:off x="1600200" y="262412"/>
            <a:ext cx="6566830" cy="461651"/>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Analysis &amp; Conclusions</a:t>
            </a:r>
          </a:p>
        </p:txBody>
      </p:sp>
      <p:sp>
        <p:nvSpPr>
          <p:cNvPr id="4" name="TextBox 3">
            <a:extLst>
              <a:ext uri="{FF2B5EF4-FFF2-40B4-BE49-F238E27FC236}">
                <a16:creationId xmlns:a16="http://schemas.microsoft.com/office/drawing/2014/main" id="{DC634808-5859-51E4-A701-E65E13F078EC}"/>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4</a:t>
            </a:r>
          </a:p>
        </p:txBody>
      </p:sp>
      <p:sp>
        <p:nvSpPr>
          <p:cNvPr id="5" name="Footer Placeholder 6">
            <a:extLst>
              <a:ext uri="{FF2B5EF4-FFF2-40B4-BE49-F238E27FC236}">
                <a16:creationId xmlns:a16="http://schemas.microsoft.com/office/drawing/2014/main" id="{80C3904B-7D23-AA33-7B17-C073C22FD7E0}"/>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6" name="Picture 5">
            <a:extLst>
              <a:ext uri="{FF2B5EF4-FFF2-40B4-BE49-F238E27FC236}">
                <a16:creationId xmlns:a16="http://schemas.microsoft.com/office/drawing/2014/main" id="{0EE0B691-BB89-0D9E-D60A-6581EC9F2C9A}"/>
              </a:ext>
            </a:extLst>
          </p:cNvPr>
          <p:cNvPicPr>
            <a:picLocks noChangeAspect="1"/>
          </p:cNvPicPr>
          <p:nvPr/>
        </p:nvPicPr>
        <p:blipFill>
          <a:blip r:embed="rId2"/>
          <a:stretch>
            <a:fillRect/>
          </a:stretch>
        </p:blipFill>
        <p:spPr>
          <a:xfrm>
            <a:off x="8111661" y="5668392"/>
            <a:ext cx="717804" cy="1053084"/>
          </a:xfrm>
          <a:prstGeom prst="rect">
            <a:avLst/>
          </a:prstGeom>
        </p:spPr>
      </p:pic>
    </p:spTree>
    <p:extLst>
      <p:ext uri="{BB962C8B-B14F-4D97-AF65-F5344CB8AC3E}">
        <p14:creationId xmlns:p14="http://schemas.microsoft.com/office/powerpoint/2010/main" val="728434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48EF-9615-794B-83FE-878A64E3EC7C}"/>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99599A62-87EF-8BC1-5C5E-6DC2082DFE15}"/>
              </a:ext>
            </a:extLst>
          </p:cNvPr>
          <p:cNvSpPr/>
          <p:nvPr/>
        </p:nvSpPr>
        <p:spPr>
          <a:xfrm>
            <a:off x="5216221" y="1353671"/>
            <a:ext cx="3301244" cy="4025002"/>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marL="171450" indent="-171450">
              <a:lnSpc>
                <a:spcPct val="115000"/>
              </a:lnSpc>
              <a:spcAft>
                <a:spcPts val="600"/>
              </a:spcAft>
              <a:buClr>
                <a:srgbClr val="008080"/>
              </a:buClr>
              <a:buFont typeface="Wingdings" panose="05000000000000000000" pitchFamily="2" charset="2"/>
              <a:buChar char="§"/>
            </a:pPr>
            <a:r>
              <a:rPr lang="en-US" sz="1100" noProof="0" dirty="0">
                <a:solidFill>
                  <a:schemeClr val="tx1"/>
                </a:solidFill>
                <a:latin typeface="Arial" pitchFamily="34" charset="0"/>
                <a:ea typeface="Calibri"/>
                <a:cs typeface="Arial" pitchFamily="34" charset="0"/>
              </a:rPr>
              <a:t>A historical wind rose plot is shown for the STAMP site. The data has been generated between 2018 and 2025 as measured from the Genesee County Airport which is located nearby in Batavia, NY</a:t>
            </a:r>
          </a:p>
          <a:p>
            <a:pPr marL="171450" indent="-171450">
              <a:lnSpc>
                <a:spcPct val="115000"/>
              </a:lnSpc>
              <a:spcAft>
                <a:spcPts val="100"/>
              </a:spcAft>
              <a:buClr>
                <a:srgbClr val="008080"/>
              </a:buClr>
              <a:buFont typeface="Wingdings" panose="05000000000000000000" pitchFamily="2" charset="2"/>
              <a:buChar char="§"/>
            </a:pPr>
            <a:r>
              <a:rPr lang="en-US" sz="1100" noProof="0" dirty="0">
                <a:solidFill>
                  <a:schemeClr val="tx1"/>
                </a:solidFill>
                <a:latin typeface="Arial" pitchFamily="34" charset="0"/>
                <a:ea typeface="Calibri"/>
                <a:cs typeface="Arial" pitchFamily="34" charset="0"/>
              </a:rPr>
              <a:t>The different colors shown on the wind rose represent the wind speed ranges for each compass direction. The length of the different color bands indicate the probability of that wind speed at the associated direction</a:t>
            </a:r>
          </a:p>
          <a:p>
            <a:pPr marL="365760" lvl="1" indent="-171450">
              <a:lnSpc>
                <a:spcPct val="115000"/>
              </a:lnSpc>
              <a:spcAft>
                <a:spcPts val="600"/>
              </a:spcAft>
              <a:buClr>
                <a:srgbClr val="008080"/>
              </a:buClr>
              <a:buFont typeface="Wingdings" panose="05000000000000000000" pitchFamily="2" charset="2"/>
              <a:buChar char="§"/>
            </a:pPr>
            <a:r>
              <a:rPr lang="en-US" sz="1100" noProof="0" dirty="0">
                <a:solidFill>
                  <a:schemeClr val="tx1"/>
                </a:solidFill>
                <a:latin typeface="Arial" pitchFamily="34" charset="0"/>
                <a:ea typeface="Calibri"/>
                <a:cs typeface="Arial" pitchFamily="34" charset="0"/>
              </a:rPr>
              <a:t>The longer the color band, the higher the probability of that wind direction based on this historical data</a:t>
            </a:r>
          </a:p>
          <a:p>
            <a:pPr marL="171450" indent="-171450">
              <a:lnSpc>
                <a:spcPct val="115000"/>
              </a:lnSpc>
              <a:spcAft>
                <a:spcPts val="600"/>
              </a:spcAft>
              <a:buClr>
                <a:srgbClr val="008080"/>
              </a:buClr>
              <a:buFont typeface="Wingdings" panose="05000000000000000000" pitchFamily="2" charset="2"/>
              <a:buChar char="§"/>
            </a:pPr>
            <a:r>
              <a:rPr lang="en-US" sz="1100" i="1" u="sng" noProof="0" dirty="0">
                <a:solidFill>
                  <a:schemeClr val="tx1"/>
                </a:solidFill>
                <a:latin typeface="Arial" pitchFamily="34" charset="0"/>
                <a:ea typeface="Calibri"/>
                <a:cs typeface="Arial" pitchFamily="34" charset="0"/>
              </a:rPr>
              <a:t>Average July Wind Speed: 7.4 mph</a:t>
            </a:r>
          </a:p>
          <a:p>
            <a:pPr marL="171450" indent="-171450">
              <a:lnSpc>
                <a:spcPct val="115000"/>
              </a:lnSpc>
              <a:spcAft>
                <a:spcPts val="100"/>
              </a:spcAft>
              <a:buClr>
                <a:srgbClr val="008080"/>
              </a:buClr>
              <a:buFont typeface="Wingdings" panose="05000000000000000000" pitchFamily="2" charset="2"/>
              <a:buChar char="§"/>
            </a:pPr>
            <a:r>
              <a:rPr lang="en-US" sz="1100" i="1" u="sng" noProof="0" dirty="0">
                <a:solidFill>
                  <a:schemeClr val="tx1"/>
                </a:solidFill>
                <a:latin typeface="Arial" pitchFamily="34" charset="0"/>
                <a:ea typeface="Calibri"/>
                <a:cs typeface="Arial" pitchFamily="34" charset="0"/>
              </a:rPr>
              <a:t>Simulated July Wind Speed: 10 mph</a:t>
            </a:r>
          </a:p>
          <a:p>
            <a:pPr marL="365760" lvl="1" indent="-171450">
              <a:lnSpc>
                <a:spcPct val="115000"/>
              </a:lnSpc>
              <a:spcAft>
                <a:spcPts val="600"/>
              </a:spcAft>
              <a:buClr>
                <a:srgbClr val="008080"/>
              </a:buClr>
              <a:buFont typeface="Wingdings" panose="05000000000000000000" pitchFamily="2" charset="2"/>
              <a:buChar char="§"/>
            </a:pPr>
            <a:r>
              <a:rPr lang="en-US" sz="1100" noProof="0" dirty="0">
                <a:solidFill>
                  <a:schemeClr val="tx1"/>
                </a:solidFill>
                <a:latin typeface="Arial" pitchFamily="34" charset="0"/>
                <a:ea typeface="Calibri"/>
                <a:cs typeface="Arial" pitchFamily="34" charset="0"/>
              </a:rPr>
              <a:t>A wind speed of 10 mph has been simulated to account for periodic gusting</a:t>
            </a:r>
          </a:p>
          <a:p>
            <a:pPr>
              <a:lnSpc>
                <a:spcPct val="115000"/>
              </a:lnSpc>
              <a:spcBef>
                <a:spcPts val="600"/>
              </a:spcBef>
              <a:spcAft>
                <a:spcPts val="600"/>
              </a:spcAft>
            </a:pPr>
            <a:r>
              <a:rPr lang="en-US" sz="1100" noProof="0" dirty="0">
                <a:solidFill>
                  <a:schemeClr val="tx1"/>
                </a:solidFill>
                <a:latin typeface="Arial" pitchFamily="34" charset="0"/>
                <a:ea typeface="Calibri"/>
                <a:cs typeface="Arial" pitchFamily="34" charset="0"/>
              </a:rPr>
              <a:t>Data Source: </a:t>
            </a:r>
            <a:r>
              <a:rPr lang="en-US" sz="1100" i="1" noProof="0" dirty="0">
                <a:solidFill>
                  <a:schemeClr val="tx1"/>
                </a:solidFill>
                <a:latin typeface="Arial" pitchFamily="34" charset="0"/>
                <a:ea typeface="Calibri"/>
                <a:cs typeface="Arial" pitchFamily="34" charset="0"/>
              </a:rPr>
              <a:t>http://mesonet.agron.iastate.edu</a:t>
            </a:r>
          </a:p>
        </p:txBody>
      </p:sp>
      <p:sp>
        <p:nvSpPr>
          <p:cNvPr id="13" name="Freeform 12">
            <a:extLst>
              <a:ext uri="{FF2B5EF4-FFF2-40B4-BE49-F238E27FC236}">
                <a16:creationId xmlns:a16="http://schemas.microsoft.com/office/drawing/2014/main" id="{50325233-5037-E4D9-3BF0-A7A78CCD1CC3}"/>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ACD669C5-2BC8-FEBD-7173-754A1080E125}"/>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7370E829-6370-4D64-EA32-A292CE2EABC7}"/>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7C7EB14D-7F94-CA52-1C2A-A9CABE7F809B}"/>
              </a:ext>
            </a:extLst>
          </p:cNvPr>
          <p:cNvSpPr>
            <a:spLocks noChangeArrowheads="1"/>
          </p:cNvSpPr>
          <p:nvPr/>
        </p:nvSpPr>
        <p:spPr bwMode="auto">
          <a:xfrm>
            <a:off x="8469"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EB92768A-D749-189D-7474-8DBAC54B845E}"/>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CF448EDA-17D6-E86A-C1F9-DF4B1D165162}"/>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81D11B34-E238-06D2-40CB-0E61ECE964DB}"/>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F310F6AD-881E-5AC6-A87A-7BD18E33D2F9}"/>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sp>
        <p:nvSpPr>
          <p:cNvPr id="7" name="Rectangle 6">
            <a:extLst>
              <a:ext uri="{FF2B5EF4-FFF2-40B4-BE49-F238E27FC236}">
                <a16:creationId xmlns:a16="http://schemas.microsoft.com/office/drawing/2014/main" id="{D0AB4388-08FA-3450-7DE4-C8B783A5A362}"/>
              </a:ext>
            </a:extLst>
          </p:cNvPr>
          <p:cNvSpPr/>
          <p:nvPr/>
        </p:nvSpPr>
        <p:spPr>
          <a:xfrm>
            <a:off x="2133600" y="281113"/>
            <a:ext cx="6150053" cy="738650"/>
          </a:xfrm>
          <a:prstGeom prst="rect">
            <a:avLst/>
          </a:prstGeom>
        </p:spPr>
        <p:txBody>
          <a:bodyPr wrap="square" lIns="91427" tIns="45713" rIns="91427" bIns="45713">
            <a:spAutoFit/>
          </a:bodyPr>
          <a:lstStyle/>
          <a:p>
            <a:pPr algn="r"/>
            <a:r>
              <a:rPr lang="en-US" sz="2400" noProof="0" dirty="0">
                <a:solidFill>
                  <a:srgbClr val="008080"/>
                </a:solidFill>
                <a:latin typeface="Arial" panose="020B0604020202020204" pitchFamily="34" charset="0"/>
                <a:cs typeface="Arial" panose="020B0604020202020204" pitchFamily="34" charset="0"/>
              </a:rPr>
              <a:t>Model Parameters</a:t>
            </a:r>
          </a:p>
          <a:p>
            <a:pPr algn="r"/>
            <a:r>
              <a:rPr lang="en-US" noProof="0" dirty="0">
                <a:solidFill>
                  <a:srgbClr val="008080"/>
                </a:solidFill>
                <a:latin typeface="Arial" panose="020B0604020202020204" pitchFamily="34" charset="0"/>
                <a:cs typeface="Arial" panose="020B0604020202020204" pitchFamily="34" charset="0"/>
              </a:rPr>
              <a:t>Wind Direction &amp; Speed Data – July</a:t>
            </a:r>
            <a:endParaRPr lang="en-US" sz="2400" noProof="0" dirty="0">
              <a:solidFill>
                <a:srgbClr val="008080"/>
              </a:solidFill>
              <a:latin typeface="Arial" panose="020B0604020202020204" pitchFamily="34" charset="0"/>
              <a:cs typeface="Arial" panose="020B0604020202020204" pitchFamily="34" charset="0"/>
            </a:endParaRPr>
          </a:p>
        </p:txBody>
      </p:sp>
      <p:cxnSp>
        <p:nvCxnSpPr>
          <p:cNvPr id="22" name="AutoShape 3">
            <a:extLst>
              <a:ext uri="{FF2B5EF4-FFF2-40B4-BE49-F238E27FC236}">
                <a16:creationId xmlns:a16="http://schemas.microsoft.com/office/drawing/2014/main" id="{D7CB0A73-BDEE-A3DC-5B03-B927EBEA73DD}"/>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3" name="Slide Number Placeholder 4">
            <a:extLst>
              <a:ext uri="{FF2B5EF4-FFF2-40B4-BE49-F238E27FC236}">
                <a16:creationId xmlns:a16="http://schemas.microsoft.com/office/drawing/2014/main" id="{43F7ACCD-56FE-F9A4-2091-98C02BA4061E}"/>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4</a:t>
            </a:fld>
            <a:endParaRPr lang="en-US" noProof="0" dirty="0"/>
          </a:p>
        </p:txBody>
      </p:sp>
      <p:sp>
        <p:nvSpPr>
          <p:cNvPr id="4" name="TextBox 3">
            <a:extLst>
              <a:ext uri="{FF2B5EF4-FFF2-40B4-BE49-F238E27FC236}">
                <a16:creationId xmlns:a16="http://schemas.microsoft.com/office/drawing/2014/main" id="{20F01596-01E8-0FE9-AAAE-47FBEB8FE520}"/>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pic>
        <p:nvPicPr>
          <p:cNvPr id="6" name="Picture 5">
            <a:extLst>
              <a:ext uri="{FF2B5EF4-FFF2-40B4-BE49-F238E27FC236}">
                <a16:creationId xmlns:a16="http://schemas.microsoft.com/office/drawing/2014/main" id="{47119533-A450-9DA0-7A55-43200989C6A6}"/>
              </a:ext>
            </a:extLst>
          </p:cNvPr>
          <p:cNvPicPr>
            <a:picLocks noChangeAspect="1"/>
          </p:cNvPicPr>
          <p:nvPr/>
        </p:nvPicPr>
        <p:blipFill>
          <a:blip r:embed="rId2"/>
          <a:stretch>
            <a:fillRect/>
          </a:stretch>
        </p:blipFill>
        <p:spPr>
          <a:xfrm>
            <a:off x="8111661" y="5668392"/>
            <a:ext cx="717804" cy="1053084"/>
          </a:xfrm>
          <a:prstGeom prst="rect">
            <a:avLst/>
          </a:prstGeom>
        </p:spPr>
      </p:pic>
      <p:sp>
        <p:nvSpPr>
          <p:cNvPr id="11" name="Footer Placeholder 6">
            <a:extLst>
              <a:ext uri="{FF2B5EF4-FFF2-40B4-BE49-F238E27FC236}">
                <a16:creationId xmlns:a16="http://schemas.microsoft.com/office/drawing/2014/main" id="{2C0A7860-15BF-D33D-DDE2-14FA22B29C99}"/>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15" name="Picture 14">
            <a:extLst>
              <a:ext uri="{FF2B5EF4-FFF2-40B4-BE49-F238E27FC236}">
                <a16:creationId xmlns:a16="http://schemas.microsoft.com/office/drawing/2014/main" id="{55762582-6A00-BA0E-C9E1-B545C88C3A68}"/>
              </a:ext>
            </a:extLst>
          </p:cNvPr>
          <p:cNvPicPr>
            <a:picLocks noChangeAspect="1"/>
          </p:cNvPicPr>
          <p:nvPr/>
        </p:nvPicPr>
        <p:blipFill>
          <a:blip r:embed="rId3"/>
          <a:stretch>
            <a:fillRect/>
          </a:stretch>
        </p:blipFill>
        <p:spPr>
          <a:xfrm>
            <a:off x="711041" y="1143000"/>
            <a:ext cx="4482819" cy="4572000"/>
          </a:xfrm>
          <a:prstGeom prst="rect">
            <a:avLst/>
          </a:prstGeom>
        </p:spPr>
      </p:pic>
    </p:spTree>
    <p:extLst>
      <p:ext uri="{BB962C8B-B14F-4D97-AF65-F5344CB8AC3E}">
        <p14:creationId xmlns:p14="http://schemas.microsoft.com/office/powerpoint/2010/main" val="1132234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A30A4-9E42-9FA1-26C6-0798F678E048}"/>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DE840B48-05B0-FF91-A542-6A651277D91C}"/>
              </a:ext>
            </a:extLst>
          </p:cNvPr>
          <p:cNvSpPr/>
          <p:nvPr/>
        </p:nvSpPr>
        <p:spPr>
          <a:xfrm>
            <a:off x="1420339" y="1192306"/>
            <a:ext cx="6746508" cy="1265384"/>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algn="just">
              <a:lnSpc>
                <a:spcPct val="115000"/>
              </a:lnSpc>
              <a:spcAft>
                <a:spcPts val="600"/>
              </a:spcAft>
            </a:pPr>
            <a:r>
              <a:rPr lang="en-US" sz="1100" noProof="0" dirty="0">
                <a:solidFill>
                  <a:schemeClr val="tx1"/>
                </a:solidFill>
                <a:latin typeface="Arial" pitchFamily="34" charset="0"/>
                <a:ea typeface="Calibri"/>
                <a:cs typeface="Arial" pitchFamily="34" charset="0"/>
              </a:rPr>
              <a:t>The bar chart below shows the same information as the preceding July wind rose plot, except that the probability of the wind direction here is independent of wind speed and calm days are not included (low wind velocity, therefore no discernable wind direction). The information below indicates that the most frequent wind directions are generally from the south-west. Prevailing winds from this most frequent direction will effectively “push” heated exhaust plumes away from the Tonawanda Seneca Nation throughout the year and across the remainder of the STAMP site</a:t>
            </a:r>
          </a:p>
        </p:txBody>
      </p:sp>
      <p:sp>
        <p:nvSpPr>
          <p:cNvPr id="13" name="Freeform 12">
            <a:extLst>
              <a:ext uri="{FF2B5EF4-FFF2-40B4-BE49-F238E27FC236}">
                <a16:creationId xmlns:a16="http://schemas.microsoft.com/office/drawing/2014/main" id="{D4524B69-E52A-2752-DCCF-CB261B13DF21}"/>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96E2685B-09C2-5430-F70D-7F48CEF791CC}"/>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081EE6F2-7C28-14A9-59C0-63F5C7258F2B}"/>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FBDD565B-49E8-92F3-FEA0-2698A7ADCC6B}"/>
              </a:ext>
            </a:extLst>
          </p:cNvPr>
          <p:cNvSpPr>
            <a:spLocks noChangeArrowheads="1"/>
          </p:cNvSpPr>
          <p:nvPr/>
        </p:nvSpPr>
        <p:spPr bwMode="auto">
          <a:xfrm>
            <a:off x="8469"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7ED7046F-CACB-58D6-6131-1F390698365A}"/>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07D46740-0209-A16F-BFA9-A1CB31AF00FA}"/>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FF36B5D5-13DB-9F7B-0A90-F2C39B2C17CB}"/>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E6562DCD-0E91-CD7D-8CD0-85C91563189D}"/>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A8ED4FEE-545A-BEB5-DA83-336A269A9EDE}"/>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15" name="Slide Number Placeholder 4">
            <a:extLst>
              <a:ext uri="{FF2B5EF4-FFF2-40B4-BE49-F238E27FC236}">
                <a16:creationId xmlns:a16="http://schemas.microsoft.com/office/drawing/2014/main" id="{3DDD93FF-2765-69A5-7DD7-EEE272910464}"/>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5</a:t>
            </a:fld>
            <a:endParaRPr lang="en-US" noProof="0" dirty="0"/>
          </a:p>
        </p:txBody>
      </p:sp>
      <p:grpSp>
        <p:nvGrpSpPr>
          <p:cNvPr id="28" name="Group 27">
            <a:extLst>
              <a:ext uri="{FF2B5EF4-FFF2-40B4-BE49-F238E27FC236}">
                <a16:creationId xmlns:a16="http://schemas.microsoft.com/office/drawing/2014/main" id="{00F8675D-B1B3-8F67-2BF8-4DAFA9227D29}"/>
              </a:ext>
            </a:extLst>
          </p:cNvPr>
          <p:cNvGrpSpPr/>
          <p:nvPr/>
        </p:nvGrpSpPr>
        <p:grpSpPr>
          <a:xfrm>
            <a:off x="727500" y="2616983"/>
            <a:ext cx="8229600" cy="3039713"/>
            <a:chOff x="622725" y="2455058"/>
            <a:chExt cx="8229600" cy="3039713"/>
          </a:xfrm>
        </p:grpSpPr>
        <p:pic>
          <p:nvPicPr>
            <p:cNvPr id="27" name="Picture 26">
              <a:extLst>
                <a:ext uri="{FF2B5EF4-FFF2-40B4-BE49-F238E27FC236}">
                  <a16:creationId xmlns:a16="http://schemas.microsoft.com/office/drawing/2014/main" id="{A3F1F14D-039E-610F-DC72-4F5BD8564818}"/>
                </a:ext>
              </a:extLst>
            </p:cNvPr>
            <p:cNvPicPr>
              <a:picLocks noChangeAspect="1"/>
            </p:cNvPicPr>
            <p:nvPr/>
          </p:nvPicPr>
          <p:blipFill>
            <a:blip r:embed="rId2"/>
            <a:stretch>
              <a:fillRect/>
            </a:stretch>
          </p:blipFill>
          <p:spPr>
            <a:xfrm>
              <a:off x="622725" y="2455058"/>
              <a:ext cx="8229600" cy="3039713"/>
            </a:xfrm>
            <a:prstGeom prst="rect">
              <a:avLst/>
            </a:prstGeom>
          </p:spPr>
        </p:pic>
        <p:sp>
          <p:nvSpPr>
            <p:cNvPr id="7" name="Arrow: Down 6">
              <a:extLst>
                <a:ext uri="{FF2B5EF4-FFF2-40B4-BE49-F238E27FC236}">
                  <a16:creationId xmlns:a16="http://schemas.microsoft.com/office/drawing/2014/main" id="{97EEA2FC-D652-9CAF-E988-780204B32706}"/>
                </a:ext>
              </a:extLst>
            </p:cNvPr>
            <p:cNvSpPr>
              <a:spLocks/>
            </p:cNvSpPr>
            <p:nvPr/>
          </p:nvSpPr>
          <p:spPr>
            <a:xfrm>
              <a:off x="4932750" y="4045487"/>
              <a:ext cx="119883" cy="468303"/>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Arrow: Down 7">
              <a:extLst>
                <a:ext uri="{FF2B5EF4-FFF2-40B4-BE49-F238E27FC236}">
                  <a16:creationId xmlns:a16="http://schemas.microsoft.com/office/drawing/2014/main" id="{5DA86441-24FB-9E93-0060-1912549FD726}"/>
                </a:ext>
              </a:extLst>
            </p:cNvPr>
            <p:cNvSpPr>
              <a:spLocks/>
            </p:cNvSpPr>
            <p:nvPr/>
          </p:nvSpPr>
          <p:spPr>
            <a:xfrm>
              <a:off x="1229281" y="4172720"/>
              <a:ext cx="119883" cy="468303"/>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Arrow: Down 8">
              <a:extLst>
                <a:ext uri="{FF2B5EF4-FFF2-40B4-BE49-F238E27FC236}">
                  <a16:creationId xmlns:a16="http://schemas.microsoft.com/office/drawing/2014/main" id="{3C0594D3-5507-984E-724E-4710F9C00B86}"/>
                </a:ext>
              </a:extLst>
            </p:cNvPr>
            <p:cNvSpPr>
              <a:spLocks/>
            </p:cNvSpPr>
            <p:nvPr/>
          </p:nvSpPr>
          <p:spPr>
            <a:xfrm>
              <a:off x="3090598" y="4166990"/>
              <a:ext cx="119883" cy="468303"/>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Arrow: Down 10">
              <a:extLst>
                <a:ext uri="{FF2B5EF4-FFF2-40B4-BE49-F238E27FC236}">
                  <a16:creationId xmlns:a16="http://schemas.microsoft.com/office/drawing/2014/main" id="{F1329DEF-C883-0568-9317-C034E0951AEC}"/>
                </a:ext>
              </a:extLst>
            </p:cNvPr>
            <p:cNvSpPr>
              <a:spLocks/>
            </p:cNvSpPr>
            <p:nvPr/>
          </p:nvSpPr>
          <p:spPr>
            <a:xfrm>
              <a:off x="6827942" y="3027404"/>
              <a:ext cx="119883" cy="468303"/>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TextBox 28">
              <a:extLst>
                <a:ext uri="{FF2B5EF4-FFF2-40B4-BE49-F238E27FC236}">
                  <a16:creationId xmlns:a16="http://schemas.microsoft.com/office/drawing/2014/main" id="{DD624462-0EF1-54F1-58FE-262318E8E517}"/>
                </a:ext>
              </a:extLst>
            </p:cNvPr>
            <p:cNvSpPr txBox="1">
              <a:spLocks/>
            </p:cNvSpPr>
            <p:nvPr/>
          </p:nvSpPr>
          <p:spPr>
            <a:xfrm>
              <a:off x="1255668" y="3974915"/>
              <a:ext cx="469848" cy="184666"/>
            </a:xfrm>
            <a:prstGeom prst="rect">
              <a:avLst/>
            </a:prstGeom>
            <a:solidFill>
              <a:schemeClr val="bg1"/>
            </a:solidFill>
            <a:ln>
              <a:solidFill>
                <a:srgbClr val="C00000"/>
              </a:solidFill>
            </a:ln>
          </p:spPr>
          <p:txBody>
            <a:bodyPr wrap="square" lIns="0" tIns="0" rIns="0" bIns="0" rtlCol="0">
              <a:spAutoFit/>
            </a:bodyPr>
            <a:lstStyle>
              <a:defPPr>
                <a:defRPr lang="en-US"/>
              </a:defPPr>
              <a:lvl1pPr algn="ctr">
                <a:defRPr sz="1200">
                  <a:solidFill>
                    <a:srgbClr val="C00000"/>
                  </a:solidFill>
                  <a:latin typeface="Arial" panose="020B0604020202020204" pitchFamily="34" charset="0"/>
                  <a:cs typeface="Arial" panose="020B0604020202020204" pitchFamily="34" charset="0"/>
                </a:defRPr>
              </a:lvl1pPr>
            </a:lstStyle>
            <a:p>
              <a:r>
                <a:rPr lang="en-US" noProof="0" dirty="0"/>
                <a:t>North</a:t>
              </a:r>
            </a:p>
          </p:txBody>
        </p:sp>
        <p:sp>
          <p:nvSpPr>
            <p:cNvPr id="30" name="TextBox 29">
              <a:extLst>
                <a:ext uri="{FF2B5EF4-FFF2-40B4-BE49-F238E27FC236}">
                  <a16:creationId xmlns:a16="http://schemas.microsoft.com/office/drawing/2014/main" id="{109428A1-3C93-49FB-C071-61A4465AFF30}"/>
                </a:ext>
              </a:extLst>
            </p:cNvPr>
            <p:cNvSpPr txBox="1">
              <a:spLocks/>
            </p:cNvSpPr>
            <p:nvPr/>
          </p:nvSpPr>
          <p:spPr>
            <a:xfrm>
              <a:off x="3118021" y="3975005"/>
              <a:ext cx="422224" cy="184666"/>
            </a:xfrm>
            <a:prstGeom prst="rect">
              <a:avLst/>
            </a:prstGeom>
            <a:solidFill>
              <a:schemeClr val="bg1"/>
            </a:solidFill>
            <a:ln>
              <a:solidFill>
                <a:srgbClr val="C00000"/>
              </a:solidFill>
            </a:ln>
          </p:spPr>
          <p:txBody>
            <a:bodyPr wrap="square" lIns="0" tIns="0" rIns="0" bIns="0" rtlCol="0">
              <a:spAutoFit/>
            </a:bodyPr>
            <a:lstStyle>
              <a:defPPr>
                <a:defRPr lang="en-US"/>
              </a:defPPr>
              <a:lvl1pPr algn="ctr">
                <a:defRPr sz="1200">
                  <a:solidFill>
                    <a:srgbClr val="C00000"/>
                  </a:solidFill>
                  <a:latin typeface="Arial" panose="020B0604020202020204" pitchFamily="34" charset="0"/>
                  <a:cs typeface="Arial" panose="020B0604020202020204" pitchFamily="34" charset="0"/>
                </a:defRPr>
              </a:lvl1pPr>
            </a:lstStyle>
            <a:p>
              <a:r>
                <a:rPr lang="en-US" noProof="0" dirty="0"/>
                <a:t>East</a:t>
              </a:r>
            </a:p>
          </p:txBody>
        </p:sp>
        <p:sp>
          <p:nvSpPr>
            <p:cNvPr id="31" name="TextBox 30">
              <a:extLst>
                <a:ext uri="{FF2B5EF4-FFF2-40B4-BE49-F238E27FC236}">
                  <a16:creationId xmlns:a16="http://schemas.microsoft.com/office/drawing/2014/main" id="{2FC85ADE-2D78-E4D9-1409-4C697EC78416}"/>
                </a:ext>
              </a:extLst>
            </p:cNvPr>
            <p:cNvSpPr txBox="1">
              <a:spLocks/>
            </p:cNvSpPr>
            <p:nvPr/>
          </p:nvSpPr>
          <p:spPr>
            <a:xfrm>
              <a:off x="4960058" y="3856142"/>
              <a:ext cx="438260" cy="184666"/>
            </a:xfrm>
            <a:prstGeom prst="rect">
              <a:avLst/>
            </a:prstGeom>
            <a:solidFill>
              <a:schemeClr val="bg1"/>
            </a:solidFill>
            <a:ln>
              <a:solidFill>
                <a:srgbClr val="C00000"/>
              </a:solidFill>
            </a:ln>
          </p:spPr>
          <p:txBody>
            <a:bodyPr wrap="square" lIns="0" tIns="0" rIns="0" bIns="0" rtlCol="0">
              <a:spAutoFit/>
            </a:bodyPr>
            <a:lstStyle>
              <a:defPPr>
                <a:defRPr lang="en-US"/>
              </a:defPPr>
              <a:lvl1pPr algn="ctr">
                <a:defRPr sz="1200">
                  <a:solidFill>
                    <a:srgbClr val="C00000"/>
                  </a:solidFill>
                  <a:latin typeface="Arial" panose="020B0604020202020204" pitchFamily="34" charset="0"/>
                  <a:cs typeface="Arial" panose="020B0604020202020204" pitchFamily="34" charset="0"/>
                </a:defRPr>
              </a:lvl1pPr>
            </a:lstStyle>
            <a:p>
              <a:r>
                <a:rPr lang="en-US" noProof="0" dirty="0"/>
                <a:t>South</a:t>
              </a:r>
            </a:p>
          </p:txBody>
        </p:sp>
        <p:sp>
          <p:nvSpPr>
            <p:cNvPr id="32" name="TextBox 31">
              <a:extLst>
                <a:ext uri="{FF2B5EF4-FFF2-40B4-BE49-F238E27FC236}">
                  <a16:creationId xmlns:a16="http://schemas.microsoft.com/office/drawing/2014/main" id="{1AA4E64E-59A8-1F88-8842-8281C4B343ED}"/>
                </a:ext>
              </a:extLst>
            </p:cNvPr>
            <p:cNvSpPr txBox="1">
              <a:spLocks/>
            </p:cNvSpPr>
            <p:nvPr/>
          </p:nvSpPr>
          <p:spPr>
            <a:xfrm>
              <a:off x="6851754" y="2828102"/>
              <a:ext cx="394435" cy="184666"/>
            </a:xfrm>
            <a:prstGeom prst="rect">
              <a:avLst/>
            </a:prstGeom>
            <a:solidFill>
              <a:schemeClr val="bg1"/>
            </a:solidFill>
            <a:ln>
              <a:solidFill>
                <a:srgbClr val="C00000"/>
              </a:solidFill>
            </a:ln>
          </p:spPr>
          <p:txBody>
            <a:bodyPr wrap="square" lIns="0" tIns="0" rIns="0" bIns="0" rtlCol="0">
              <a:spAutoFit/>
            </a:bodyPr>
            <a:lstStyle/>
            <a:p>
              <a:pPr algn="ctr"/>
              <a:r>
                <a:rPr lang="en-US" sz="1200" noProof="0" dirty="0">
                  <a:solidFill>
                    <a:srgbClr val="C00000"/>
                  </a:solidFill>
                  <a:latin typeface="Arial" panose="020B0604020202020204" pitchFamily="34" charset="0"/>
                  <a:cs typeface="Arial" panose="020B0604020202020204" pitchFamily="34" charset="0"/>
                </a:rPr>
                <a:t>West</a:t>
              </a:r>
            </a:p>
          </p:txBody>
        </p:sp>
      </p:grpSp>
      <p:sp>
        <p:nvSpPr>
          <p:cNvPr id="3" name="TextBox 2">
            <a:extLst>
              <a:ext uri="{FF2B5EF4-FFF2-40B4-BE49-F238E27FC236}">
                <a16:creationId xmlns:a16="http://schemas.microsoft.com/office/drawing/2014/main" id="{71808644-3694-4BC5-0C7A-80EB94F7C104}"/>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10" name="Rectangle 9">
            <a:extLst>
              <a:ext uri="{FF2B5EF4-FFF2-40B4-BE49-F238E27FC236}">
                <a16:creationId xmlns:a16="http://schemas.microsoft.com/office/drawing/2014/main" id="{ED4C76EF-2A02-B150-6F33-DF6F65EF845E}"/>
              </a:ext>
            </a:extLst>
          </p:cNvPr>
          <p:cNvSpPr/>
          <p:nvPr/>
        </p:nvSpPr>
        <p:spPr>
          <a:xfrm>
            <a:off x="2133600" y="281113"/>
            <a:ext cx="6150053" cy="738650"/>
          </a:xfrm>
          <a:prstGeom prst="rect">
            <a:avLst/>
          </a:prstGeom>
        </p:spPr>
        <p:txBody>
          <a:bodyPr wrap="square" lIns="91427" tIns="45713" rIns="91427" bIns="45713">
            <a:spAutoFit/>
          </a:bodyPr>
          <a:lstStyle/>
          <a:p>
            <a:pPr algn="r"/>
            <a:r>
              <a:rPr lang="en-US" sz="2400" noProof="0" dirty="0">
                <a:solidFill>
                  <a:srgbClr val="008080"/>
                </a:solidFill>
                <a:latin typeface="Arial" panose="020B0604020202020204" pitchFamily="34" charset="0"/>
                <a:cs typeface="Arial" panose="020B0604020202020204" pitchFamily="34" charset="0"/>
              </a:rPr>
              <a:t>Model Parameters</a:t>
            </a:r>
          </a:p>
          <a:p>
            <a:pPr algn="r"/>
            <a:r>
              <a:rPr lang="en-US" noProof="0" dirty="0">
                <a:solidFill>
                  <a:srgbClr val="008080"/>
                </a:solidFill>
                <a:latin typeface="Arial" panose="020B0604020202020204" pitchFamily="34" charset="0"/>
                <a:cs typeface="Arial" panose="020B0604020202020204" pitchFamily="34" charset="0"/>
              </a:rPr>
              <a:t>Wind Direction &amp; Speed Data – July</a:t>
            </a:r>
            <a:endParaRPr lang="en-US" sz="2400" noProof="0" dirty="0">
              <a:solidFill>
                <a:srgbClr val="00808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38D4441-5F2B-D167-49D2-AFCEA7CFD079}"/>
              </a:ext>
            </a:extLst>
          </p:cNvPr>
          <p:cNvPicPr>
            <a:picLocks noChangeAspect="1"/>
          </p:cNvPicPr>
          <p:nvPr/>
        </p:nvPicPr>
        <p:blipFill>
          <a:blip r:embed="rId3"/>
          <a:stretch>
            <a:fillRect/>
          </a:stretch>
        </p:blipFill>
        <p:spPr>
          <a:xfrm>
            <a:off x="8111661" y="5668392"/>
            <a:ext cx="717804" cy="1053084"/>
          </a:xfrm>
          <a:prstGeom prst="rect">
            <a:avLst/>
          </a:prstGeom>
        </p:spPr>
      </p:pic>
      <p:sp>
        <p:nvSpPr>
          <p:cNvPr id="18" name="Footer Placeholder 6">
            <a:extLst>
              <a:ext uri="{FF2B5EF4-FFF2-40B4-BE49-F238E27FC236}">
                <a16:creationId xmlns:a16="http://schemas.microsoft.com/office/drawing/2014/main" id="{BE608198-0B0C-204B-A0F0-526747CE8F11}"/>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spTree>
    <p:extLst>
      <p:ext uri="{BB962C8B-B14F-4D97-AF65-F5344CB8AC3E}">
        <p14:creationId xmlns:p14="http://schemas.microsoft.com/office/powerpoint/2010/main" val="4139754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983B7-0055-073A-2D6D-1A36EC3F7EBD}"/>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ABA56859-2E54-79B9-E910-82A9C19BF15E}"/>
              </a:ext>
            </a:extLst>
          </p:cNvPr>
          <p:cNvSpPr/>
          <p:nvPr/>
        </p:nvSpPr>
        <p:spPr>
          <a:xfrm>
            <a:off x="5265841" y="1147482"/>
            <a:ext cx="3342686" cy="4482204"/>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marL="171450" indent="-171450">
              <a:lnSpc>
                <a:spcPct val="115000"/>
              </a:lnSpc>
              <a:spcAft>
                <a:spcPts val="600"/>
              </a:spcAft>
              <a:buClr>
                <a:srgbClr val="008080"/>
              </a:buClr>
              <a:buFont typeface="Wingdings" panose="05000000000000000000" pitchFamily="2" charset="2"/>
              <a:buChar char="§"/>
            </a:pPr>
            <a:r>
              <a:rPr lang="en-US" sz="1100" noProof="0" dirty="0">
                <a:solidFill>
                  <a:schemeClr val="tx1"/>
                </a:solidFill>
                <a:latin typeface="Arial" pitchFamily="34" charset="0"/>
                <a:ea typeface="Calibri"/>
                <a:cs typeface="Arial" pitchFamily="34" charset="0"/>
              </a:rPr>
              <a:t>An additional wind rose is also provided which describes the average wind directions over an entire year, and which reinforces that the most frequent prevailing winds will generally carry the exhaust plume away from the Tonawanda Seneca Nation</a:t>
            </a:r>
          </a:p>
          <a:p>
            <a:pPr marL="171450" indent="-171450">
              <a:lnSpc>
                <a:spcPct val="115000"/>
              </a:lnSpc>
              <a:spcAft>
                <a:spcPts val="600"/>
              </a:spcAft>
              <a:buClr>
                <a:srgbClr val="008080"/>
              </a:buClr>
              <a:buFont typeface="Wingdings" panose="05000000000000000000" pitchFamily="2" charset="2"/>
              <a:buChar char="§"/>
            </a:pPr>
            <a:r>
              <a:rPr lang="en-US" sz="1100" noProof="0" dirty="0">
                <a:solidFill>
                  <a:schemeClr val="tx1"/>
                </a:solidFill>
                <a:latin typeface="Arial" pitchFamily="34" charset="0"/>
                <a:ea typeface="Calibri"/>
                <a:cs typeface="Arial" pitchFamily="34" charset="0"/>
              </a:rPr>
              <a:t>A July condition was modeled as that month contains the highest average ambient air temperatures which aid to represent a reasonable “worst-case” scenario. The modeled 87.2 °F ambient temperature aligns with the overall mechanical sizing condition and exceeds the ASHRAE 99.6% cooling design condition temperature as measured from the Buffalo Niagara International Airport of 86.6 °F</a:t>
            </a:r>
          </a:p>
          <a:p>
            <a:pPr marL="171450" indent="-171450">
              <a:lnSpc>
                <a:spcPct val="115000"/>
              </a:lnSpc>
              <a:spcAft>
                <a:spcPts val="600"/>
              </a:spcAft>
              <a:buClr>
                <a:srgbClr val="008080"/>
              </a:buClr>
              <a:buFont typeface="Wingdings" panose="05000000000000000000" pitchFamily="2" charset="2"/>
              <a:buChar char="§"/>
            </a:pPr>
            <a:r>
              <a:rPr lang="en-US" sz="1100" noProof="0" dirty="0">
                <a:solidFill>
                  <a:schemeClr val="tx1"/>
                </a:solidFill>
                <a:latin typeface="Arial" pitchFamily="34" charset="0"/>
                <a:ea typeface="Calibri"/>
                <a:cs typeface="Arial" pitchFamily="34" charset="0"/>
              </a:rPr>
              <a:t>For a given winter condition, it is expected that the plume buoyancy due to the large temperature difference against the surrounding chilled ambient air will both carry the plume higher into the atmosphere, and would better dilute the overall temperature of the plume</a:t>
            </a:r>
          </a:p>
          <a:p>
            <a:pPr>
              <a:lnSpc>
                <a:spcPct val="115000"/>
              </a:lnSpc>
              <a:spcAft>
                <a:spcPts val="600"/>
              </a:spcAft>
            </a:pPr>
            <a:r>
              <a:rPr lang="en-US" sz="1100" noProof="0" dirty="0">
                <a:solidFill>
                  <a:schemeClr val="tx1"/>
                </a:solidFill>
                <a:latin typeface="Arial" pitchFamily="34" charset="0"/>
                <a:ea typeface="Calibri"/>
                <a:cs typeface="Arial" pitchFamily="34" charset="0"/>
              </a:rPr>
              <a:t>Data Source: </a:t>
            </a:r>
            <a:r>
              <a:rPr lang="en-US" sz="1100" i="1" noProof="0" dirty="0">
                <a:solidFill>
                  <a:schemeClr val="tx1"/>
                </a:solidFill>
                <a:latin typeface="Arial" pitchFamily="34" charset="0"/>
                <a:ea typeface="Calibri"/>
                <a:cs typeface="Arial" pitchFamily="34" charset="0"/>
              </a:rPr>
              <a:t>http://mesonet.agron.iastate.edu</a:t>
            </a:r>
          </a:p>
        </p:txBody>
      </p:sp>
      <p:sp>
        <p:nvSpPr>
          <p:cNvPr id="13" name="Freeform 12">
            <a:extLst>
              <a:ext uri="{FF2B5EF4-FFF2-40B4-BE49-F238E27FC236}">
                <a16:creationId xmlns:a16="http://schemas.microsoft.com/office/drawing/2014/main" id="{1E97C51B-5432-1518-3DAC-7F33C83AD07B}"/>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A6547C87-E585-7D9A-D4FC-9D19832BA31E}"/>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29D7AF18-86D7-FD3C-6C3D-F32E2059FC9E}"/>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AE44E98D-0C74-1B88-4567-B9B63192F705}"/>
              </a:ext>
            </a:extLst>
          </p:cNvPr>
          <p:cNvSpPr>
            <a:spLocks noChangeArrowheads="1"/>
          </p:cNvSpPr>
          <p:nvPr/>
        </p:nvSpPr>
        <p:spPr bwMode="auto">
          <a:xfrm>
            <a:off x="8469"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6A932A7F-7409-CB67-E787-E2EF0A33A404}"/>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E9C925A3-D974-F641-92C6-2E108578BCD6}"/>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DE31876C-2EFD-F29B-F4C4-958EB6518984}"/>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EDE80D2F-79B3-63B2-E98F-3D81A599A34E}"/>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sp>
        <p:nvSpPr>
          <p:cNvPr id="7" name="Rectangle 6">
            <a:extLst>
              <a:ext uri="{FF2B5EF4-FFF2-40B4-BE49-F238E27FC236}">
                <a16:creationId xmlns:a16="http://schemas.microsoft.com/office/drawing/2014/main" id="{3E5FCA71-45AD-30B4-A82F-7807755A9083}"/>
              </a:ext>
            </a:extLst>
          </p:cNvPr>
          <p:cNvSpPr/>
          <p:nvPr/>
        </p:nvSpPr>
        <p:spPr>
          <a:xfrm>
            <a:off x="2133600" y="281113"/>
            <a:ext cx="6150053" cy="738650"/>
          </a:xfrm>
          <a:prstGeom prst="rect">
            <a:avLst/>
          </a:prstGeom>
        </p:spPr>
        <p:txBody>
          <a:bodyPr wrap="square" lIns="91427" tIns="45713" rIns="91427" bIns="45713">
            <a:spAutoFit/>
          </a:bodyPr>
          <a:lstStyle/>
          <a:p>
            <a:pPr algn="r"/>
            <a:r>
              <a:rPr lang="en-US" sz="2400" noProof="0" dirty="0">
                <a:solidFill>
                  <a:srgbClr val="008080"/>
                </a:solidFill>
                <a:latin typeface="Arial" panose="020B0604020202020204" pitchFamily="34" charset="0"/>
                <a:cs typeface="Arial" panose="020B0604020202020204" pitchFamily="34" charset="0"/>
              </a:rPr>
              <a:t>Model Parameters</a:t>
            </a:r>
          </a:p>
          <a:p>
            <a:pPr algn="r"/>
            <a:r>
              <a:rPr lang="en-US" noProof="0" dirty="0">
                <a:solidFill>
                  <a:srgbClr val="008080"/>
                </a:solidFill>
                <a:latin typeface="Arial" panose="020B0604020202020204" pitchFamily="34" charset="0"/>
                <a:cs typeface="Arial" panose="020B0604020202020204" pitchFamily="34" charset="0"/>
              </a:rPr>
              <a:t>Wind Direction &amp; Speed Data – Yearly</a:t>
            </a:r>
            <a:endParaRPr lang="en-US" sz="2400" noProof="0" dirty="0">
              <a:solidFill>
                <a:srgbClr val="008080"/>
              </a:solidFill>
              <a:latin typeface="Arial" panose="020B0604020202020204" pitchFamily="34" charset="0"/>
              <a:cs typeface="Arial" panose="020B0604020202020204" pitchFamily="34" charset="0"/>
            </a:endParaRPr>
          </a:p>
        </p:txBody>
      </p:sp>
      <p:cxnSp>
        <p:nvCxnSpPr>
          <p:cNvPr id="22" name="AutoShape 3">
            <a:extLst>
              <a:ext uri="{FF2B5EF4-FFF2-40B4-BE49-F238E27FC236}">
                <a16:creationId xmlns:a16="http://schemas.microsoft.com/office/drawing/2014/main" id="{04BFD2DF-3C6F-19A1-D01A-E0D6D6D1D702}"/>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3" name="Slide Number Placeholder 4">
            <a:extLst>
              <a:ext uri="{FF2B5EF4-FFF2-40B4-BE49-F238E27FC236}">
                <a16:creationId xmlns:a16="http://schemas.microsoft.com/office/drawing/2014/main" id="{F22D9F30-9F57-B9FE-8A8F-9B383B26D712}"/>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6</a:t>
            </a:fld>
            <a:endParaRPr lang="en-US" noProof="0" dirty="0"/>
          </a:p>
        </p:txBody>
      </p:sp>
      <p:sp>
        <p:nvSpPr>
          <p:cNvPr id="4" name="TextBox 3">
            <a:extLst>
              <a:ext uri="{FF2B5EF4-FFF2-40B4-BE49-F238E27FC236}">
                <a16:creationId xmlns:a16="http://schemas.microsoft.com/office/drawing/2014/main" id="{8CB3D76E-F9DE-A6B0-7E90-6E768F7092E0}"/>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pic>
        <p:nvPicPr>
          <p:cNvPr id="6" name="Picture 5">
            <a:extLst>
              <a:ext uri="{FF2B5EF4-FFF2-40B4-BE49-F238E27FC236}">
                <a16:creationId xmlns:a16="http://schemas.microsoft.com/office/drawing/2014/main" id="{7292C629-C1A9-2EF6-1A08-66E2A38AF4D3}"/>
              </a:ext>
            </a:extLst>
          </p:cNvPr>
          <p:cNvPicPr>
            <a:picLocks noChangeAspect="1"/>
          </p:cNvPicPr>
          <p:nvPr/>
        </p:nvPicPr>
        <p:blipFill>
          <a:blip r:embed="rId2"/>
          <a:stretch>
            <a:fillRect/>
          </a:stretch>
        </p:blipFill>
        <p:spPr>
          <a:xfrm>
            <a:off x="8111661" y="5668392"/>
            <a:ext cx="717804" cy="1053084"/>
          </a:xfrm>
          <a:prstGeom prst="rect">
            <a:avLst/>
          </a:prstGeom>
        </p:spPr>
      </p:pic>
      <p:sp>
        <p:nvSpPr>
          <p:cNvPr id="11" name="Footer Placeholder 6">
            <a:extLst>
              <a:ext uri="{FF2B5EF4-FFF2-40B4-BE49-F238E27FC236}">
                <a16:creationId xmlns:a16="http://schemas.microsoft.com/office/drawing/2014/main" id="{B9C23E67-FE9E-6CD0-2AF9-62227F2DF32B}"/>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pic>
        <p:nvPicPr>
          <p:cNvPr id="8" name="Picture 7">
            <a:extLst>
              <a:ext uri="{FF2B5EF4-FFF2-40B4-BE49-F238E27FC236}">
                <a16:creationId xmlns:a16="http://schemas.microsoft.com/office/drawing/2014/main" id="{BBEBAD4F-F988-5B3E-28BB-A0227C16B87D}"/>
              </a:ext>
            </a:extLst>
          </p:cNvPr>
          <p:cNvPicPr>
            <a:picLocks noChangeAspect="1"/>
          </p:cNvPicPr>
          <p:nvPr/>
        </p:nvPicPr>
        <p:blipFill>
          <a:blip r:embed="rId3"/>
          <a:stretch>
            <a:fillRect/>
          </a:stretch>
        </p:blipFill>
        <p:spPr>
          <a:xfrm>
            <a:off x="710644" y="1108049"/>
            <a:ext cx="4497982" cy="4572000"/>
          </a:xfrm>
          <a:prstGeom prst="rect">
            <a:avLst/>
          </a:prstGeom>
        </p:spPr>
      </p:pic>
    </p:spTree>
    <p:extLst>
      <p:ext uri="{BB962C8B-B14F-4D97-AF65-F5344CB8AC3E}">
        <p14:creationId xmlns:p14="http://schemas.microsoft.com/office/powerpoint/2010/main" val="158047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09D7C-216F-F61E-B4CB-A3F1E81FDA21}"/>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56CC1F17-6284-21C6-F9F3-B9A6D4C8288F}"/>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D1392FE1-56A4-C575-43E2-E481484A6723}"/>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F911BB8E-3C3C-6838-0318-7F0E24E43D80}"/>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E0ED8C96-37BB-1C96-B717-ECDBE25D2124}"/>
              </a:ext>
            </a:extLst>
          </p:cNvPr>
          <p:cNvSpPr>
            <a:spLocks noChangeArrowheads="1"/>
          </p:cNvSpPr>
          <p:nvPr/>
        </p:nvSpPr>
        <p:spPr bwMode="auto">
          <a:xfrm>
            <a:off x="8469"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75BFE5A1-A4B7-5D93-6803-D1E8101D9DCD}"/>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D4588242-93F3-AC7F-55C4-CED107DF4DA5}"/>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84805AFB-BD7E-75AE-655D-75DA9BDA4B8B}"/>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9ED718BA-C199-F28D-BFD2-675428910082}"/>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F583FF97-6990-D3C4-C879-EB92D3068C30}"/>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15" name="Slide Number Placeholder 4">
            <a:extLst>
              <a:ext uri="{FF2B5EF4-FFF2-40B4-BE49-F238E27FC236}">
                <a16:creationId xmlns:a16="http://schemas.microsoft.com/office/drawing/2014/main" id="{F0C56234-77BC-8134-9F56-AABFCF5650E7}"/>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7</a:t>
            </a:fld>
            <a:endParaRPr lang="en-US" noProof="0" dirty="0"/>
          </a:p>
        </p:txBody>
      </p:sp>
      <p:grpSp>
        <p:nvGrpSpPr>
          <p:cNvPr id="20" name="Group 19">
            <a:extLst>
              <a:ext uri="{FF2B5EF4-FFF2-40B4-BE49-F238E27FC236}">
                <a16:creationId xmlns:a16="http://schemas.microsoft.com/office/drawing/2014/main" id="{A9EAA9DA-59B5-8513-7A5B-17EFFB18E92D}"/>
              </a:ext>
            </a:extLst>
          </p:cNvPr>
          <p:cNvGrpSpPr/>
          <p:nvPr/>
        </p:nvGrpSpPr>
        <p:grpSpPr>
          <a:xfrm>
            <a:off x="753933" y="2590800"/>
            <a:ext cx="8229600" cy="3039713"/>
            <a:chOff x="753933" y="2636183"/>
            <a:chExt cx="8229600" cy="3039713"/>
          </a:xfrm>
        </p:grpSpPr>
        <p:pic>
          <p:nvPicPr>
            <p:cNvPr id="6" name="Picture 5">
              <a:extLst>
                <a:ext uri="{FF2B5EF4-FFF2-40B4-BE49-F238E27FC236}">
                  <a16:creationId xmlns:a16="http://schemas.microsoft.com/office/drawing/2014/main" id="{12BEC023-EA75-53C0-240C-41D9ED73CFAE}"/>
                </a:ext>
              </a:extLst>
            </p:cNvPr>
            <p:cNvPicPr>
              <a:picLocks noChangeAspect="1"/>
            </p:cNvPicPr>
            <p:nvPr/>
          </p:nvPicPr>
          <p:blipFill>
            <a:blip r:embed="rId2"/>
            <a:stretch>
              <a:fillRect/>
            </a:stretch>
          </p:blipFill>
          <p:spPr>
            <a:xfrm>
              <a:off x="753933" y="2636183"/>
              <a:ext cx="8229600" cy="3039713"/>
            </a:xfrm>
            <a:prstGeom prst="rect">
              <a:avLst/>
            </a:prstGeom>
          </p:spPr>
        </p:pic>
        <p:sp>
          <p:nvSpPr>
            <p:cNvPr id="7" name="Arrow: Down 6">
              <a:extLst>
                <a:ext uri="{FF2B5EF4-FFF2-40B4-BE49-F238E27FC236}">
                  <a16:creationId xmlns:a16="http://schemas.microsoft.com/office/drawing/2014/main" id="{B1012BAB-378A-EFF8-D27A-E6DAEF4A876E}"/>
                </a:ext>
              </a:extLst>
            </p:cNvPr>
            <p:cNvSpPr>
              <a:spLocks/>
            </p:cNvSpPr>
            <p:nvPr/>
          </p:nvSpPr>
          <p:spPr>
            <a:xfrm>
              <a:off x="5037525" y="4074062"/>
              <a:ext cx="119883" cy="468303"/>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Arrow: Down 7">
              <a:extLst>
                <a:ext uri="{FF2B5EF4-FFF2-40B4-BE49-F238E27FC236}">
                  <a16:creationId xmlns:a16="http://schemas.microsoft.com/office/drawing/2014/main" id="{28A3CC94-CAD8-DA2D-1248-50B2B37D61DC}"/>
                </a:ext>
              </a:extLst>
            </p:cNvPr>
            <p:cNvSpPr>
              <a:spLocks/>
            </p:cNvSpPr>
            <p:nvPr/>
          </p:nvSpPr>
          <p:spPr>
            <a:xfrm>
              <a:off x="1334056" y="4334645"/>
              <a:ext cx="119883" cy="468303"/>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Arrow: Down 8">
              <a:extLst>
                <a:ext uri="{FF2B5EF4-FFF2-40B4-BE49-F238E27FC236}">
                  <a16:creationId xmlns:a16="http://schemas.microsoft.com/office/drawing/2014/main" id="{23F11B3E-0F0B-F61A-16C7-02015C8034F1}"/>
                </a:ext>
              </a:extLst>
            </p:cNvPr>
            <p:cNvSpPr>
              <a:spLocks/>
            </p:cNvSpPr>
            <p:nvPr/>
          </p:nvSpPr>
          <p:spPr>
            <a:xfrm>
              <a:off x="3195373" y="4033640"/>
              <a:ext cx="119883" cy="468303"/>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Arrow: Down 10">
              <a:extLst>
                <a:ext uri="{FF2B5EF4-FFF2-40B4-BE49-F238E27FC236}">
                  <a16:creationId xmlns:a16="http://schemas.microsoft.com/office/drawing/2014/main" id="{D627BE16-5C45-E863-1660-BEEBAB26E63C}"/>
                </a:ext>
              </a:extLst>
            </p:cNvPr>
            <p:cNvSpPr>
              <a:spLocks/>
            </p:cNvSpPr>
            <p:nvPr/>
          </p:nvSpPr>
          <p:spPr>
            <a:xfrm>
              <a:off x="6932717" y="3219450"/>
              <a:ext cx="119883" cy="333407"/>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TextBox 28">
              <a:extLst>
                <a:ext uri="{FF2B5EF4-FFF2-40B4-BE49-F238E27FC236}">
                  <a16:creationId xmlns:a16="http://schemas.microsoft.com/office/drawing/2014/main" id="{D0CB769D-3E9D-3D4B-189C-08E4C2B4A254}"/>
                </a:ext>
              </a:extLst>
            </p:cNvPr>
            <p:cNvSpPr txBox="1">
              <a:spLocks/>
            </p:cNvSpPr>
            <p:nvPr/>
          </p:nvSpPr>
          <p:spPr>
            <a:xfrm>
              <a:off x="1360443" y="4136840"/>
              <a:ext cx="469848" cy="184666"/>
            </a:xfrm>
            <a:prstGeom prst="rect">
              <a:avLst/>
            </a:prstGeom>
            <a:solidFill>
              <a:schemeClr val="bg1"/>
            </a:solidFill>
            <a:ln>
              <a:solidFill>
                <a:srgbClr val="C00000"/>
              </a:solidFill>
            </a:ln>
          </p:spPr>
          <p:txBody>
            <a:bodyPr wrap="square" lIns="0" tIns="0" rIns="0" bIns="0" rtlCol="0">
              <a:spAutoFit/>
            </a:bodyPr>
            <a:lstStyle>
              <a:defPPr>
                <a:defRPr lang="en-US"/>
              </a:defPPr>
              <a:lvl1pPr algn="ctr">
                <a:defRPr sz="1200">
                  <a:solidFill>
                    <a:srgbClr val="C00000"/>
                  </a:solidFill>
                  <a:latin typeface="Arial" panose="020B0604020202020204" pitchFamily="34" charset="0"/>
                  <a:cs typeface="Arial" panose="020B0604020202020204" pitchFamily="34" charset="0"/>
                </a:defRPr>
              </a:lvl1pPr>
            </a:lstStyle>
            <a:p>
              <a:r>
                <a:rPr lang="en-US" noProof="0" dirty="0"/>
                <a:t>North</a:t>
              </a:r>
            </a:p>
          </p:txBody>
        </p:sp>
        <p:sp>
          <p:nvSpPr>
            <p:cNvPr id="30" name="TextBox 29">
              <a:extLst>
                <a:ext uri="{FF2B5EF4-FFF2-40B4-BE49-F238E27FC236}">
                  <a16:creationId xmlns:a16="http://schemas.microsoft.com/office/drawing/2014/main" id="{ACE73385-62CF-A1F6-1A0A-29B020E01EE4}"/>
                </a:ext>
              </a:extLst>
            </p:cNvPr>
            <p:cNvSpPr txBox="1">
              <a:spLocks/>
            </p:cNvSpPr>
            <p:nvPr/>
          </p:nvSpPr>
          <p:spPr>
            <a:xfrm>
              <a:off x="3222796" y="3841655"/>
              <a:ext cx="422224" cy="184666"/>
            </a:xfrm>
            <a:prstGeom prst="rect">
              <a:avLst/>
            </a:prstGeom>
            <a:solidFill>
              <a:schemeClr val="bg1"/>
            </a:solidFill>
            <a:ln>
              <a:solidFill>
                <a:srgbClr val="C00000"/>
              </a:solidFill>
            </a:ln>
          </p:spPr>
          <p:txBody>
            <a:bodyPr wrap="square" lIns="0" tIns="0" rIns="0" bIns="0" rtlCol="0">
              <a:spAutoFit/>
            </a:bodyPr>
            <a:lstStyle>
              <a:defPPr>
                <a:defRPr lang="en-US"/>
              </a:defPPr>
              <a:lvl1pPr algn="ctr">
                <a:defRPr sz="1200">
                  <a:solidFill>
                    <a:srgbClr val="C00000"/>
                  </a:solidFill>
                  <a:latin typeface="Arial" panose="020B0604020202020204" pitchFamily="34" charset="0"/>
                  <a:cs typeface="Arial" panose="020B0604020202020204" pitchFamily="34" charset="0"/>
                </a:defRPr>
              </a:lvl1pPr>
            </a:lstStyle>
            <a:p>
              <a:r>
                <a:rPr lang="en-US" noProof="0" dirty="0"/>
                <a:t>East</a:t>
              </a:r>
            </a:p>
          </p:txBody>
        </p:sp>
        <p:sp>
          <p:nvSpPr>
            <p:cNvPr id="31" name="TextBox 30">
              <a:extLst>
                <a:ext uri="{FF2B5EF4-FFF2-40B4-BE49-F238E27FC236}">
                  <a16:creationId xmlns:a16="http://schemas.microsoft.com/office/drawing/2014/main" id="{5553FBD9-9C8C-C747-999F-5A1F6A779439}"/>
                </a:ext>
              </a:extLst>
            </p:cNvPr>
            <p:cNvSpPr txBox="1">
              <a:spLocks/>
            </p:cNvSpPr>
            <p:nvPr/>
          </p:nvSpPr>
          <p:spPr>
            <a:xfrm>
              <a:off x="5064833" y="3884717"/>
              <a:ext cx="438260" cy="184666"/>
            </a:xfrm>
            <a:prstGeom prst="rect">
              <a:avLst/>
            </a:prstGeom>
            <a:solidFill>
              <a:schemeClr val="bg1"/>
            </a:solidFill>
            <a:ln>
              <a:solidFill>
                <a:srgbClr val="C00000"/>
              </a:solidFill>
            </a:ln>
          </p:spPr>
          <p:txBody>
            <a:bodyPr wrap="square" lIns="0" tIns="0" rIns="0" bIns="0" rtlCol="0">
              <a:spAutoFit/>
            </a:bodyPr>
            <a:lstStyle>
              <a:defPPr>
                <a:defRPr lang="en-US"/>
              </a:defPPr>
              <a:lvl1pPr algn="ctr">
                <a:defRPr sz="1200">
                  <a:solidFill>
                    <a:srgbClr val="C00000"/>
                  </a:solidFill>
                  <a:latin typeface="Arial" panose="020B0604020202020204" pitchFamily="34" charset="0"/>
                  <a:cs typeface="Arial" panose="020B0604020202020204" pitchFamily="34" charset="0"/>
                </a:defRPr>
              </a:lvl1pPr>
            </a:lstStyle>
            <a:p>
              <a:r>
                <a:rPr lang="en-US" noProof="0" dirty="0"/>
                <a:t>South</a:t>
              </a:r>
            </a:p>
          </p:txBody>
        </p:sp>
        <p:sp>
          <p:nvSpPr>
            <p:cNvPr id="32" name="TextBox 31">
              <a:extLst>
                <a:ext uri="{FF2B5EF4-FFF2-40B4-BE49-F238E27FC236}">
                  <a16:creationId xmlns:a16="http://schemas.microsoft.com/office/drawing/2014/main" id="{0E233032-5B0A-4933-7778-B259AD7F1D9F}"/>
                </a:ext>
              </a:extLst>
            </p:cNvPr>
            <p:cNvSpPr txBox="1">
              <a:spLocks/>
            </p:cNvSpPr>
            <p:nvPr/>
          </p:nvSpPr>
          <p:spPr>
            <a:xfrm>
              <a:off x="6953354" y="3021777"/>
              <a:ext cx="394435" cy="184666"/>
            </a:xfrm>
            <a:prstGeom prst="rect">
              <a:avLst/>
            </a:prstGeom>
            <a:solidFill>
              <a:schemeClr val="bg1"/>
            </a:solidFill>
            <a:ln>
              <a:solidFill>
                <a:srgbClr val="C00000"/>
              </a:solidFill>
            </a:ln>
          </p:spPr>
          <p:txBody>
            <a:bodyPr wrap="square" lIns="0" tIns="0" rIns="0" bIns="0" rtlCol="0">
              <a:spAutoFit/>
            </a:bodyPr>
            <a:lstStyle/>
            <a:p>
              <a:pPr algn="ctr"/>
              <a:r>
                <a:rPr lang="en-US" sz="1200" noProof="0" dirty="0">
                  <a:solidFill>
                    <a:srgbClr val="C00000"/>
                  </a:solidFill>
                  <a:latin typeface="Arial" panose="020B0604020202020204" pitchFamily="34" charset="0"/>
                  <a:cs typeface="Arial" panose="020B0604020202020204" pitchFamily="34" charset="0"/>
                </a:rPr>
                <a:t>West</a:t>
              </a:r>
            </a:p>
          </p:txBody>
        </p:sp>
      </p:grpSp>
      <p:sp>
        <p:nvSpPr>
          <p:cNvPr id="3" name="TextBox 2">
            <a:extLst>
              <a:ext uri="{FF2B5EF4-FFF2-40B4-BE49-F238E27FC236}">
                <a16:creationId xmlns:a16="http://schemas.microsoft.com/office/drawing/2014/main" id="{9B1BA9E7-322B-F500-661E-E8859E4EA4CE}"/>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10" name="Rectangle 9">
            <a:extLst>
              <a:ext uri="{FF2B5EF4-FFF2-40B4-BE49-F238E27FC236}">
                <a16:creationId xmlns:a16="http://schemas.microsoft.com/office/drawing/2014/main" id="{F0F012D7-4F16-2E9F-FCED-065EA69F8F76}"/>
              </a:ext>
            </a:extLst>
          </p:cNvPr>
          <p:cNvSpPr/>
          <p:nvPr/>
        </p:nvSpPr>
        <p:spPr>
          <a:xfrm>
            <a:off x="2133600" y="281113"/>
            <a:ext cx="6150053" cy="738650"/>
          </a:xfrm>
          <a:prstGeom prst="rect">
            <a:avLst/>
          </a:prstGeom>
        </p:spPr>
        <p:txBody>
          <a:bodyPr wrap="square" lIns="91427" tIns="45713" rIns="91427" bIns="45713">
            <a:spAutoFit/>
          </a:bodyPr>
          <a:lstStyle/>
          <a:p>
            <a:pPr algn="r"/>
            <a:r>
              <a:rPr lang="en-US" sz="2400" noProof="0" dirty="0">
                <a:solidFill>
                  <a:srgbClr val="008080"/>
                </a:solidFill>
                <a:latin typeface="Arial" panose="020B0604020202020204" pitchFamily="34" charset="0"/>
                <a:cs typeface="Arial" panose="020B0604020202020204" pitchFamily="34" charset="0"/>
              </a:rPr>
              <a:t>Model Parameters</a:t>
            </a:r>
          </a:p>
          <a:p>
            <a:pPr algn="r"/>
            <a:r>
              <a:rPr lang="en-US" noProof="0" dirty="0">
                <a:solidFill>
                  <a:srgbClr val="008080"/>
                </a:solidFill>
                <a:latin typeface="Arial" panose="020B0604020202020204" pitchFamily="34" charset="0"/>
                <a:cs typeface="Arial" panose="020B0604020202020204" pitchFamily="34" charset="0"/>
              </a:rPr>
              <a:t>Wind Direction &amp; Speed Data – Yearly</a:t>
            </a:r>
            <a:endParaRPr lang="en-US" sz="2400" noProof="0" dirty="0">
              <a:solidFill>
                <a:srgbClr val="00808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9702AC67-7C8C-EBFE-40AD-1C51662215C9}"/>
              </a:ext>
            </a:extLst>
          </p:cNvPr>
          <p:cNvPicPr>
            <a:picLocks noChangeAspect="1"/>
          </p:cNvPicPr>
          <p:nvPr/>
        </p:nvPicPr>
        <p:blipFill>
          <a:blip r:embed="rId3"/>
          <a:stretch>
            <a:fillRect/>
          </a:stretch>
        </p:blipFill>
        <p:spPr>
          <a:xfrm>
            <a:off x="8111661" y="5668392"/>
            <a:ext cx="717804" cy="1053084"/>
          </a:xfrm>
          <a:prstGeom prst="rect">
            <a:avLst/>
          </a:prstGeom>
        </p:spPr>
      </p:pic>
      <p:sp>
        <p:nvSpPr>
          <p:cNvPr id="18" name="Footer Placeholder 6">
            <a:extLst>
              <a:ext uri="{FF2B5EF4-FFF2-40B4-BE49-F238E27FC236}">
                <a16:creationId xmlns:a16="http://schemas.microsoft.com/office/drawing/2014/main" id="{3FCC9DC3-C17D-0C37-97F2-F7ADF582DCE0}"/>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sp>
        <p:nvSpPr>
          <p:cNvPr id="23" name="Rectangle 22">
            <a:extLst>
              <a:ext uri="{FF2B5EF4-FFF2-40B4-BE49-F238E27FC236}">
                <a16:creationId xmlns:a16="http://schemas.microsoft.com/office/drawing/2014/main" id="{DE5C0B6B-18C9-2459-2F79-21BA2B3A01A7}"/>
              </a:ext>
            </a:extLst>
          </p:cNvPr>
          <p:cNvSpPr/>
          <p:nvPr/>
        </p:nvSpPr>
        <p:spPr>
          <a:xfrm>
            <a:off x="1285868" y="1255059"/>
            <a:ext cx="7015450" cy="1139878"/>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algn="just">
              <a:lnSpc>
                <a:spcPct val="115000"/>
              </a:lnSpc>
              <a:spcAft>
                <a:spcPts val="600"/>
              </a:spcAft>
            </a:pPr>
            <a:r>
              <a:rPr lang="en-US" sz="1100" noProof="0" dirty="0">
                <a:solidFill>
                  <a:schemeClr val="tx1"/>
                </a:solidFill>
                <a:latin typeface="Arial" pitchFamily="34" charset="0"/>
                <a:ea typeface="Calibri"/>
                <a:cs typeface="Arial" pitchFamily="34" charset="0"/>
              </a:rPr>
              <a:t>The bar chart below shows the same information as the preceding yearly wind rose plot, except that the probability of the wind direction here is independent of wind speed and calm days are not included (low wind velocity, therefore no discernable wind direction). The information below indicates that the most frequent wind directions continue to generally arrive from the south-west. Prevailing winds from this most frequent direction will effectively “push” heated exhaust plumes away from the Tonawanda Seneca Nation throughout the year</a:t>
            </a:r>
          </a:p>
        </p:txBody>
      </p:sp>
    </p:spTree>
    <p:extLst>
      <p:ext uri="{BB962C8B-B14F-4D97-AF65-F5344CB8AC3E}">
        <p14:creationId xmlns:p14="http://schemas.microsoft.com/office/powerpoint/2010/main" val="2907358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D35A5-C6E0-8928-3BBE-34D47534636C}"/>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75C6AAE6-2447-1C59-0D30-13012F574961}"/>
              </a:ext>
            </a:extLst>
          </p:cNvPr>
          <p:cNvSpPr/>
          <p:nvPr/>
        </p:nvSpPr>
        <p:spPr>
          <a:xfrm>
            <a:off x="917337" y="1129955"/>
            <a:ext cx="7675454" cy="1837166"/>
          </a:xfrm>
          <a:prstGeom prst="rect">
            <a:avLst/>
          </a:prstGeom>
          <a:solidFill>
            <a:schemeClr val="bg1">
              <a:lumMod val="8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marL="285709" indent="-285709">
              <a:spcAft>
                <a:spcPts val="600"/>
              </a:spcAft>
              <a:buClr>
                <a:srgbClr val="008080"/>
              </a:buClr>
              <a:buFont typeface="Wingdings" panose="05000000000000000000" pitchFamily="2" charset="2"/>
              <a:buChar char="§"/>
            </a:pPr>
            <a:r>
              <a:rPr lang="en-US" sz="1150" noProof="0" dirty="0">
                <a:solidFill>
                  <a:schemeClr val="tx1"/>
                </a:solidFill>
                <a:latin typeface="Arial" pitchFamily="34" charset="0"/>
                <a:ea typeface="Calibri"/>
                <a:cs typeface="Arial" pitchFamily="34" charset="0"/>
              </a:rPr>
              <a:t>A wind speed of 10 mph was modelled to partially account for gusting conditions. The wind direction was dynamically changed in thirty-degree increments from 5°(NNE) to 335°(NNW). Each wind direction was maintained for a dwell time of 70 seconds</a:t>
            </a:r>
            <a:endParaRPr lang="en-US" sz="1150" noProof="0" dirty="0">
              <a:solidFill>
                <a:schemeClr val="tx1"/>
              </a:solidFill>
              <a:latin typeface="Arial" pitchFamily="34" charset="0"/>
              <a:cs typeface="Arial" panose="020B0604020202020204" pitchFamily="34" charset="0"/>
            </a:endParaRPr>
          </a:p>
          <a:p>
            <a:pPr marL="285709" indent="-285709">
              <a:spcAft>
                <a:spcPts val="300"/>
              </a:spcAft>
              <a:buClr>
                <a:srgbClr val="008080"/>
              </a:buClr>
              <a:buFont typeface="Wingdings" panose="05000000000000000000" pitchFamily="2" charset="2"/>
              <a:buChar char="§"/>
            </a:pPr>
            <a:r>
              <a:rPr lang="en-US" sz="1150" noProof="0" dirty="0">
                <a:solidFill>
                  <a:schemeClr val="tx1"/>
                </a:solidFill>
                <a:latin typeface="Arial" pitchFamily="34" charset="0"/>
                <a:ea typeface="Calibri"/>
                <a:cs typeface="Arial" pitchFamily="34" charset="0"/>
              </a:rPr>
              <a:t>Shown below is a compass that indicates the wind direction and corresponding wind ‘blowing from’ angle</a:t>
            </a:r>
          </a:p>
          <a:p>
            <a:pPr marL="742844" lvl="1" indent="-285709">
              <a:spcAft>
                <a:spcPts val="600"/>
              </a:spcAft>
              <a:buClr>
                <a:srgbClr val="008080"/>
              </a:buClr>
              <a:buFont typeface="Wingdings" panose="05000000000000000000" pitchFamily="2" charset="2"/>
              <a:buChar char="§"/>
            </a:pPr>
            <a:r>
              <a:rPr lang="en-US" sz="1150" noProof="0" dirty="0">
                <a:solidFill>
                  <a:schemeClr val="tx1"/>
                </a:solidFill>
                <a:latin typeface="Arial" pitchFamily="34" charset="0"/>
                <a:ea typeface="Calibri"/>
                <a:cs typeface="Arial" pitchFamily="34" charset="0"/>
              </a:rPr>
              <a:t>For example; NE, 35°, indicates that the wind is blowing from the northeast which is equal to a compass direction of 35°</a:t>
            </a:r>
          </a:p>
          <a:p>
            <a:pPr marL="285709" indent="-285709">
              <a:buClr>
                <a:srgbClr val="008080"/>
              </a:buClr>
              <a:buFont typeface="Wingdings" panose="05000000000000000000" pitchFamily="2" charset="2"/>
              <a:buChar char="§"/>
            </a:pPr>
            <a:r>
              <a:rPr lang="en-US" sz="1150" noProof="0" dirty="0">
                <a:solidFill>
                  <a:schemeClr val="tx1"/>
                </a:solidFill>
                <a:latin typeface="Arial" pitchFamily="34" charset="0"/>
                <a:ea typeface="Calibri"/>
                <a:cs typeface="Arial" pitchFamily="34" charset="0"/>
              </a:rPr>
              <a:t>The remaining un-highlighted space on the compass below indicates that the final wind direction is at 335°, such that if the prevailing winds were indexed once more by 30°, the prevailing wind would return back to its initial starting direction – that being 5</a:t>
            </a:r>
            <a:r>
              <a:rPr lang="en-US" sz="1100" noProof="0" dirty="0">
                <a:solidFill>
                  <a:schemeClr val="tx1"/>
                </a:solidFill>
                <a:latin typeface="Arial" pitchFamily="34" charset="0"/>
                <a:ea typeface="Calibri"/>
                <a:cs typeface="Arial" pitchFamily="34" charset="0"/>
              </a:rPr>
              <a:t>° (or 365°)</a:t>
            </a:r>
            <a:endParaRPr lang="en-US" sz="1150" noProof="0" dirty="0">
              <a:solidFill>
                <a:schemeClr val="tx1"/>
              </a:solidFill>
              <a:latin typeface="Arial" panose="020B0604020202020204" pitchFamily="34" charset="0"/>
              <a:cs typeface="Arial" panose="020B0604020202020204" pitchFamily="34" charset="0"/>
            </a:endParaRPr>
          </a:p>
        </p:txBody>
      </p:sp>
      <p:sp>
        <p:nvSpPr>
          <p:cNvPr id="13" name="Freeform 12">
            <a:extLst>
              <a:ext uri="{FF2B5EF4-FFF2-40B4-BE49-F238E27FC236}">
                <a16:creationId xmlns:a16="http://schemas.microsoft.com/office/drawing/2014/main" id="{073F23E6-3ED7-5FC3-A936-B5F14BBD2A5A}"/>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F1381BC7-2D4E-47AD-F898-617E8CDE000B}"/>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8538D6A5-929D-10E6-C66C-BA9E6316EEF1}"/>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FDE745A8-DAA3-DA63-7AF6-D4FB5A64D782}"/>
              </a:ext>
            </a:extLst>
          </p:cNvPr>
          <p:cNvSpPr>
            <a:spLocks noChangeArrowheads="1"/>
          </p:cNvSpPr>
          <p:nvPr/>
        </p:nvSpPr>
        <p:spPr bwMode="auto">
          <a:xfrm>
            <a:off x="1" y="43793"/>
            <a:ext cx="184708"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44DD8724-35A2-7F51-7835-5E45475DE0EC}"/>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CD5E48C0-18AB-4BB4-E632-7AF66FD0CE10}"/>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04DA22F4-D289-B408-E206-54E1775F0324}"/>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19BF2BF1-3943-708B-4419-D2194A20E9D4}"/>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AE09881E-8D06-8671-4C8B-157F10EE081E}"/>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21" name="Right Arrow 20">
            <a:extLst>
              <a:ext uri="{FF2B5EF4-FFF2-40B4-BE49-F238E27FC236}">
                <a16:creationId xmlns:a16="http://schemas.microsoft.com/office/drawing/2014/main" id="{0BBA1DB2-42E3-07A7-4E7F-007836782B59}"/>
              </a:ext>
            </a:extLst>
          </p:cNvPr>
          <p:cNvSpPr/>
          <p:nvPr/>
        </p:nvSpPr>
        <p:spPr>
          <a:xfrm>
            <a:off x="1024539" y="3839979"/>
            <a:ext cx="2751985" cy="1524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algn="ctr"/>
            <a:r>
              <a:rPr lang="en-US" sz="1200" noProof="0" dirty="0"/>
              <a:t>Yellow area indicates wind directions (in thirty-degree increments) used in the study where wind direction was varied</a:t>
            </a:r>
            <a:endParaRPr lang="en-US" sz="1600" noProof="0" dirty="0"/>
          </a:p>
        </p:txBody>
      </p:sp>
      <p:grpSp>
        <p:nvGrpSpPr>
          <p:cNvPr id="6" name="Group 5">
            <a:extLst>
              <a:ext uri="{FF2B5EF4-FFF2-40B4-BE49-F238E27FC236}">
                <a16:creationId xmlns:a16="http://schemas.microsoft.com/office/drawing/2014/main" id="{252E539E-8FA2-892B-E9AD-158230559DB9}"/>
              </a:ext>
            </a:extLst>
          </p:cNvPr>
          <p:cNvGrpSpPr>
            <a:grpSpLocks noChangeAspect="1"/>
          </p:cNvGrpSpPr>
          <p:nvPr/>
        </p:nvGrpSpPr>
        <p:grpSpPr>
          <a:xfrm>
            <a:off x="3883726" y="2971800"/>
            <a:ext cx="3410668" cy="3260358"/>
            <a:chOff x="3962401" y="3255169"/>
            <a:chExt cx="2971800" cy="2840832"/>
          </a:xfrm>
        </p:grpSpPr>
        <p:pic>
          <p:nvPicPr>
            <p:cNvPr id="1030" name="Picture 6" descr="Windrose/compass - detailed by Juhele">
              <a:extLst>
                <a:ext uri="{FF2B5EF4-FFF2-40B4-BE49-F238E27FC236}">
                  <a16:creationId xmlns:a16="http://schemas.microsoft.com/office/drawing/2014/main" id="{B0F93F4E-DDA2-CF29-D07D-9F820995C8F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4407"/>
            <a:stretch/>
          </p:blipFill>
          <p:spPr bwMode="auto">
            <a:xfrm>
              <a:off x="3962401" y="3255169"/>
              <a:ext cx="2971800" cy="2840832"/>
            </a:xfrm>
            <a:prstGeom prst="rect">
              <a:avLst/>
            </a:prstGeom>
            <a:noFill/>
            <a:extLst>
              <a:ext uri="{909E8E84-426E-40DD-AFC4-6F175D3DCCD1}">
                <a14:hiddenFill xmlns:a14="http://schemas.microsoft.com/office/drawing/2010/main">
                  <a:solidFill>
                    <a:srgbClr val="FFFFFF"/>
                  </a:solidFill>
                </a14:hiddenFill>
              </a:ext>
            </a:extLst>
          </p:spPr>
        </p:pic>
        <p:sp>
          <p:nvSpPr>
            <p:cNvPr id="27" name="Pie 26">
              <a:extLst>
                <a:ext uri="{FF2B5EF4-FFF2-40B4-BE49-F238E27FC236}">
                  <a16:creationId xmlns:a16="http://schemas.microsoft.com/office/drawing/2014/main" id="{C3829FF1-06B4-A3CD-23DA-E3AF20094421}"/>
                </a:ext>
              </a:extLst>
            </p:cNvPr>
            <p:cNvSpPr>
              <a:spLocks noChangeAspect="1"/>
            </p:cNvSpPr>
            <p:nvPr/>
          </p:nvSpPr>
          <p:spPr>
            <a:xfrm>
              <a:off x="4462272" y="3657600"/>
              <a:ext cx="2069276" cy="2058664"/>
            </a:xfrm>
            <a:prstGeom prst="pie">
              <a:avLst>
                <a:gd name="adj1" fmla="val 16618913"/>
                <a:gd name="adj2" fmla="val 14617451"/>
              </a:avLst>
            </a:prstGeom>
            <a:solidFill>
              <a:srgbClr val="FFFF00">
                <a:alpha val="70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grpSp>
      <p:sp>
        <p:nvSpPr>
          <p:cNvPr id="5" name="Arc 4">
            <a:extLst>
              <a:ext uri="{FF2B5EF4-FFF2-40B4-BE49-F238E27FC236}">
                <a16:creationId xmlns:a16="http://schemas.microsoft.com/office/drawing/2014/main" id="{D69D6B39-D4AA-10AC-25DC-D65D4E7FECD2}"/>
              </a:ext>
            </a:extLst>
          </p:cNvPr>
          <p:cNvSpPr/>
          <p:nvPr/>
        </p:nvSpPr>
        <p:spPr>
          <a:xfrm rot="16491344">
            <a:off x="4810775" y="3826717"/>
            <a:ext cx="1639662" cy="1618098"/>
          </a:xfrm>
          <a:prstGeom prst="arc">
            <a:avLst>
              <a:gd name="adj1" fmla="val 646206"/>
              <a:gd name="adj2" fmla="val 19681607"/>
            </a:avLst>
          </a:prstGeom>
          <a:ln w="19050">
            <a:solidFill>
              <a:srgbClr val="FF0000"/>
            </a:solidFill>
            <a:headEnd type="oval" w="lg" len="lg"/>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p>
        </p:txBody>
      </p:sp>
      <p:sp>
        <p:nvSpPr>
          <p:cNvPr id="3" name="Slide Number Placeholder 4">
            <a:extLst>
              <a:ext uri="{FF2B5EF4-FFF2-40B4-BE49-F238E27FC236}">
                <a16:creationId xmlns:a16="http://schemas.microsoft.com/office/drawing/2014/main" id="{79C41B78-71E6-A718-8B47-E6EDA86E3516}"/>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8</a:t>
            </a:fld>
            <a:endParaRPr lang="en-US" noProof="0" dirty="0"/>
          </a:p>
        </p:txBody>
      </p:sp>
      <p:sp>
        <p:nvSpPr>
          <p:cNvPr id="8" name="TextBox 7">
            <a:extLst>
              <a:ext uri="{FF2B5EF4-FFF2-40B4-BE49-F238E27FC236}">
                <a16:creationId xmlns:a16="http://schemas.microsoft.com/office/drawing/2014/main" id="{44F3D4F4-BD2F-2D10-9744-AF7F1DA599D4}"/>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sp>
        <p:nvSpPr>
          <p:cNvPr id="9" name="Rectangle 8">
            <a:extLst>
              <a:ext uri="{FF2B5EF4-FFF2-40B4-BE49-F238E27FC236}">
                <a16:creationId xmlns:a16="http://schemas.microsoft.com/office/drawing/2014/main" id="{CD546BE9-A921-A149-C816-64ACEF43E726}"/>
              </a:ext>
            </a:extLst>
          </p:cNvPr>
          <p:cNvSpPr/>
          <p:nvPr/>
        </p:nvSpPr>
        <p:spPr>
          <a:xfrm>
            <a:off x="2133600" y="281113"/>
            <a:ext cx="6150053" cy="738650"/>
          </a:xfrm>
          <a:prstGeom prst="rect">
            <a:avLst/>
          </a:prstGeom>
        </p:spPr>
        <p:txBody>
          <a:bodyPr wrap="square" lIns="91427" tIns="45713" rIns="91427" bIns="45713">
            <a:spAutoFit/>
          </a:bodyPr>
          <a:lstStyle/>
          <a:p>
            <a:pPr algn="r"/>
            <a:r>
              <a:rPr lang="en-US" sz="2400" noProof="0" dirty="0">
                <a:solidFill>
                  <a:srgbClr val="008080"/>
                </a:solidFill>
                <a:latin typeface="Arial" panose="020B0604020202020204" pitchFamily="34" charset="0"/>
                <a:cs typeface="Arial" panose="020B0604020202020204" pitchFamily="34" charset="0"/>
              </a:rPr>
              <a:t>Model Parameters</a:t>
            </a:r>
          </a:p>
          <a:p>
            <a:pPr algn="r"/>
            <a:r>
              <a:rPr lang="en-US" noProof="0" dirty="0">
                <a:solidFill>
                  <a:srgbClr val="008080"/>
                </a:solidFill>
                <a:latin typeface="Arial" panose="020B0604020202020204" pitchFamily="34" charset="0"/>
                <a:cs typeface="Arial" panose="020B0604020202020204" pitchFamily="34" charset="0"/>
              </a:rPr>
              <a:t>Wind Direction &amp; Speed Data</a:t>
            </a:r>
            <a:endParaRPr lang="en-US" sz="2400" noProof="0" dirty="0">
              <a:solidFill>
                <a:srgbClr val="008080"/>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74F61848-38D9-657E-650C-3A73B0270E10}"/>
              </a:ext>
            </a:extLst>
          </p:cNvPr>
          <p:cNvPicPr>
            <a:picLocks noChangeAspect="1"/>
          </p:cNvPicPr>
          <p:nvPr/>
        </p:nvPicPr>
        <p:blipFill>
          <a:blip r:embed="rId4"/>
          <a:stretch>
            <a:fillRect/>
          </a:stretch>
        </p:blipFill>
        <p:spPr>
          <a:xfrm>
            <a:off x="8111661" y="5668392"/>
            <a:ext cx="717804" cy="1053084"/>
          </a:xfrm>
          <a:prstGeom prst="rect">
            <a:avLst/>
          </a:prstGeom>
        </p:spPr>
      </p:pic>
      <p:sp>
        <p:nvSpPr>
          <p:cNvPr id="12" name="Footer Placeholder 6">
            <a:extLst>
              <a:ext uri="{FF2B5EF4-FFF2-40B4-BE49-F238E27FC236}">
                <a16:creationId xmlns:a16="http://schemas.microsoft.com/office/drawing/2014/main" id="{35C4A965-2C05-D731-BE0E-0942D62D0095}"/>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spTree>
    <p:extLst>
      <p:ext uri="{BB962C8B-B14F-4D97-AF65-F5344CB8AC3E}">
        <p14:creationId xmlns:p14="http://schemas.microsoft.com/office/powerpoint/2010/main" val="2037845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4AEF6-802B-EF69-160D-0DF2DAE7186E}"/>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4C0807AF-875D-63C9-3FA4-2FC7CF3C1C0B}"/>
              </a:ext>
            </a:extLst>
          </p:cNvPr>
          <p:cNvSpPr>
            <a:spLocks/>
          </p:cNvSpPr>
          <p:nvPr/>
        </p:nvSpPr>
        <p:spPr bwMode="auto">
          <a:xfrm>
            <a:off x="212091" y="237068"/>
            <a:ext cx="365760" cy="6045201"/>
          </a:xfrm>
          <a:custGeom>
            <a:avLst/>
            <a:gdLst>
              <a:gd name="T0" fmla="+- 0 360 360"/>
              <a:gd name="T1" fmla="*/ T0 w 648"/>
              <a:gd name="T2" fmla="+- 0 15480 360"/>
              <a:gd name="T3" fmla="*/ 15480 h 15120"/>
              <a:gd name="T4" fmla="+- 0 1008 360"/>
              <a:gd name="T5" fmla="*/ T4 w 648"/>
              <a:gd name="T6" fmla="+- 0 15480 360"/>
              <a:gd name="T7" fmla="*/ 15480 h 15120"/>
              <a:gd name="T8" fmla="+- 0 1008 360"/>
              <a:gd name="T9" fmla="*/ T8 w 648"/>
              <a:gd name="T10" fmla="+- 0 360 360"/>
              <a:gd name="T11" fmla="*/ 360 h 15120"/>
              <a:gd name="T12" fmla="+- 0 360 360"/>
              <a:gd name="T13" fmla="*/ T12 w 648"/>
              <a:gd name="T14" fmla="+- 0 360 360"/>
              <a:gd name="T15" fmla="*/ 360 h 15120"/>
              <a:gd name="T16" fmla="+- 0 360 360"/>
              <a:gd name="T17" fmla="*/ T16 w 648"/>
              <a:gd name="T18" fmla="+- 0 15480 360"/>
              <a:gd name="T19" fmla="*/ 15480 h 15120"/>
            </a:gdLst>
            <a:ahLst/>
            <a:cxnLst>
              <a:cxn ang="0">
                <a:pos x="T1" y="T3"/>
              </a:cxn>
              <a:cxn ang="0">
                <a:pos x="T5" y="T7"/>
              </a:cxn>
              <a:cxn ang="0">
                <a:pos x="T9" y="T11"/>
              </a:cxn>
              <a:cxn ang="0">
                <a:pos x="T13" y="T15"/>
              </a:cxn>
              <a:cxn ang="0">
                <a:pos x="T17" y="T19"/>
              </a:cxn>
            </a:cxnLst>
            <a:rect l="0" t="0" r="r" b="b"/>
            <a:pathLst>
              <a:path w="648" h="15120">
                <a:moveTo>
                  <a:pt x="0" y="15120"/>
                </a:moveTo>
                <a:lnTo>
                  <a:pt x="648" y="15120"/>
                </a:lnTo>
                <a:lnTo>
                  <a:pt x="648" y="0"/>
                </a:lnTo>
                <a:lnTo>
                  <a:pt x="0" y="0"/>
                </a:lnTo>
                <a:lnTo>
                  <a:pt x="0" y="15120"/>
                </a:lnTo>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27" tIns="45713" rIns="91427" bIns="45713" anchor="t" anchorCtr="0" upright="1">
            <a:noAutofit/>
          </a:bodyPr>
          <a:lstStyle/>
          <a:p>
            <a:endParaRPr lang="en-US" noProof="0" dirty="0"/>
          </a:p>
        </p:txBody>
      </p:sp>
      <p:grpSp>
        <p:nvGrpSpPr>
          <p:cNvPr id="14" name="Group 13">
            <a:extLst>
              <a:ext uri="{FF2B5EF4-FFF2-40B4-BE49-F238E27FC236}">
                <a16:creationId xmlns:a16="http://schemas.microsoft.com/office/drawing/2014/main" id="{C0085651-2F00-3309-AE07-308AFD40DE6A}"/>
              </a:ext>
            </a:extLst>
          </p:cNvPr>
          <p:cNvGrpSpPr>
            <a:grpSpLocks/>
          </p:cNvGrpSpPr>
          <p:nvPr/>
        </p:nvGrpSpPr>
        <p:grpSpPr bwMode="auto">
          <a:xfrm>
            <a:off x="626535" y="237068"/>
            <a:ext cx="254797" cy="6045201"/>
            <a:chOff x="1081" y="369"/>
            <a:chExt cx="2" cy="15120"/>
          </a:xfrm>
        </p:grpSpPr>
        <p:sp>
          <p:nvSpPr>
            <p:cNvPr id="17" name="Freeform 16">
              <a:extLst>
                <a:ext uri="{FF2B5EF4-FFF2-40B4-BE49-F238E27FC236}">
                  <a16:creationId xmlns:a16="http://schemas.microsoft.com/office/drawing/2014/main" id="{038B0C73-4878-581D-7E4A-83DA61ABE3FD}"/>
                </a:ext>
              </a:extLst>
            </p:cNvPr>
            <p:cNvSpPr>
              <a:spLocks/>
            </p:cNvSpPr>
            <p:nvPr/>
          </p:nvSpPr>
          <p:spPr bwMode="auto">
            <a:xfrm>
              <a:off x="1081" y="369"/>
              <a:ext cx="2" cy="15120"/>
            </a:xfrm>
            <a:custGeom>
              <a:avLst/>
              <a:gdLst>
                <a:gd name="T0" fmla="+- 0 369 369"/>
                <a:gd name="T1" fmla="*/ 369 h 15120"/>
                <a:gd name="T2" fmla="+- 0 15489 369"/>
                <a:gd name="T3" fmla="*/ 15489 h 15120"/>
              </a:gdLst>
              <a:ahLst/>
              <a:cxnLst>
                <a:cxn ang="0">
                  <a:pos x="0" y="T1"/>
                </a:cxn>
                <a:cxn ang="0">
                  <a:pos x="0" y="T3"/>
                </a:cxn>
              </a:cxnLst>
              <a:rect l="0" t="0" r="r" b="b"/>
              <a:pathLst>
                <a:path h="15120">
                  <a:moveTo>
                    <a:pt x="0" y="0"/>
                  </a:moveTo>
                  <a:lnTo>
                    <a:pt x="0" y="15120"/>
                  </a:lnTo>
                </a:path>
              </a:pathLst>
            </a:custGeom>
            <a:noFill/>
            <a:ln w="12700">
              <a:solidFill>
                <a:srgbClr val="15788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noProof="0" dirty="0"/>
            </a:p>
          </p:txBody>
        </p:sp>
      </p:grpSp>
      <p:sp>
        <p:nvSpPr>
          <p:cNvPr id="2" name="Rectangle 7">
            <a:extLst>
              <a:ext uri="{FF2B5EF4-FFF2-40B4-BE49-F238E27FC236}">
                <a16:creationId xmlns:a16="http://schemas.microsoft.com/office/drawing/2014/main" id="{73BAD071-6300-1817-FBF5-ED06245478B7}"/>
              </a:ext>
            </a:extLst>
          </p:cNvPr>
          <p:cNvSpPr>
            <a:spLocks noChangeArrowheads="1"/>
          </p:cNvSpPr>
          <p:nvPr/>
        </p:nvSpPr>
        <p:spPr bwMode="auto">
          <a:xfrm>
            <a:off x="1524002" y="319639"/>
            <a:ext cx="6705600" cy="369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7" tIns="45713" rIns="91427" bIns="45713" numCol="1" anchor="ctr" anchorCtr="0" compatLnSpc="1">
            <a:prstTxWarp prst="textNoShape">
              <a:avLst/>
            </a:prstTxWarp>
            <a:spAutoFit/>
          </a:bodyPr>
          <a:lstStyle/>
          <a:p>
            <a:endParaRPr lang="en-US" noProof="0" dirty="0"/>
          </a:p>
        </p:txBody>
      </p:sp>
      <p:grpSp>
        <p:nvGrpSpPr>
          <p:cNvPr id="26" name="Group 25">
            <a:extLst>
              <a:ext uri="{FF2B5EF4-FFF2-40B4-BE49-F238E27FC236}">
                <a16:creationId xmlns:a16="http://schemas.microsoft.com/office/drawing/2014/main" id="{6EC39111-3625-797A-F41E-E12CB59AF2F1}"/>
              </a:ext>
            </a:extLst>
          </p:cNvPr>
          <p:cNvGrpSpPr>
            <a:grpSpLocks/>
          </p:cNvGrpSpPr>
          <p:nvPr/>
        </p:nvGrpSpPr>
        <p:grpSpPr bwMode="auto">
          <a:xfrm>
            <a:off x="729405" y="244044"/>
            <a:ext cx="8118476" cy="498388"/>
            <a:chOff x="1395" y="690"/>
            <a:chExt cx="12785" cy="661"/>
          </a:xfrm>
        </p:grpSpPr>
        <p:sp>
          <p:nvSpPr>
            <p:cNvPr id="37" name="Freeform 36">
              <a:extLst>
                <a:ext uri="{FF2B5EF4-FFF2-40B4-BE49-F238E27FC236}">
                  <a16:creationId xmlns:a16="http://schemas.microsoft.com/office/drawing/2014/main" id="{749E3E55-3088-B4AB-01D6-948B391488C4}"/>
                </a:ext>
              </a:extLst>
            </p:cNvPr>
            <p:cNvSpPr>
              <a:spLocks/>
            </p:cNvSpPr>
            <p:nvPr/>
          </p:nvSpPr>
          <p:spPr bwMode="auto">
            <a:xfrm>
              <a:off x="13320" y="690"/>
              <a:ext cx="860" cy="66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351790 w 554"/>
                <a:gd name="T5" fmla="*/ 639445 h 539"/>
                <a:gd name="T6" fmla="*/ 0 w 554"/>
                <a:gd name="T7" fmla="*/ 639445 h 539"/>
                <a:gd name="T8" fmla="*/ 0 w 554"/>
                <a:gd name="T9" fmla="*/ 297180 h 539"/>
                <a:gd name="T10" fmla="*/ 351790 w 554"/>
                <a:gd name="T11" fmla="*/ 297180 h 539"/>
                <a:gd name="T12" fmla="*/ 351790 w 554"/>
                <a:gd name="T13" fmla="*/ 639445 h 539"/>
                <a:gd name="T14" fmla="*/ 0 60000 65536"/>
                <a:gd name="T15" fmla="*/ 0 60000 65536"/>
                <a:gd name="T16" fmla="*/ 0 60000 65536"/>
                <a:gd name="T17" fmla="*/ 0 60000 65536"/>
                <a:gd name="T18" fmla="*/ 0 60000 65536"/>
                <a:gd name="T19" fmla="*/ 0 w 554"/>
                <a:gd name="T20" fmla="*/ 0 h 539"/>
                <a:gd name="T21" fmla="*/ 554 w 554"/>
                <a:gd name="T22" fmla="*/ 539 h 539"/>
              </a:gdLst>
              <a:ahLst/>
              <a:cxnLst>
                <a:cxn ang="T14">
                  <a:pos x="T4" y="T5"/>
                </a:cxn>
                <a:cxn ang="T15">
                  <a:pos x="T6" y="T7"/>
                </a:cxn>
                <a:cxn ang="T16">
                  <a:pos x="T8" y="T9"/>
                </a:cxn>
                <a:cxn ang="T17">
                  <a:pos x="T10" y="T11"/>
                </a:cxn>
                <a:cxn ang="T18">
                  <a:pos x="T12" y="T13"/>
                </a:cxn>
              </a:cxnLst>
              <a:rect l="T19" t="T20" r="T21" b="T22"/>
              <a:pathLst>
                <a:path w="554" h="539">
                  <a:moveTo>
                    <a:pt x="554" y="539"/>
                  </a:moveTo>
                  <a:lnTo>
                    <a:pt x="0" y="539"/>
                  </a:lnTo>
                  <a:lnTo>
                    <a:pt x="0" y="0"/>
                  </a:lnTo>
                  <a:lnTo>
                    <a:pt x="554" y="0"/>
                  </a:lnTo>
                  <a:lnTo>
                    <a:pt x="554" y="539"/>
                  </a:lnTo>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r>
                <a:rPr lang="en-US" sz="1100" noProof="0" dirty="0">
                  <a:latin typeface="Times New Roman"/>
                  <a:ea typeface="Times New Roman"/>
                </a:rPr>
                <a:t> </a:t>
              </a:r>
            </a:p>
          </p:txBody>
        </p:sp>
        <p:cxnSp>
          <p:nvCxnSpPr>
            <p:cNvPr id="38" name="AutoShape 3">
              <a:extLst>
                <a:ext uri="{FF2B5EF4-FFF2-40B4-BE49-F238E27FC236}">
                  <a16:creationId xmlns:a16="http://schemas.microsoft.com/office/drawing/2014/main" id="{84BF92EB-3304-6B0E-28E8-8D8CFF7FF94A}"/>
                </a:ext>
              </a:extLst>
            </p:cNvPr>
            <p:cNvCxnSpPr/>
            <p:nvPr/>
          </p:nvCxnSpPr>
          <p:spPr bwMode="auto">
            <a:xfrm>
              <a:off x="1395" y="697"/>
              <a:ext cx="2486" cy="0"/>
            </a:xfrm>
            <a:prstGeom prst="straightConnector1">
              <a:avLst/>
            </a:prstGeom>
            <a:noFill/>
            <a:ln w="28702">
              <a:solidFill>
                <a:srgbClr val="008080"/>
              </a:solidFill>
              <a:round/>
              <a:headEnd/>
              <a:tailEnd/>
            </a:ln>
            <a:extLst>
              <a:ext uri="{909E8E84-426E-40DD-AFC4-6F175D3DCCD1}">
                <a14:hiddenFill xmlns:a14="http://schemas.microsoft.com/office/drawing/2010/main">
                  <a:noFill/>
                </a14:hiddenFill>
              </a:ext>
            </a:extLst>
          </p:spPr>
        </p:cxnSp>
        <p:cxnSp>
          <p:nvCxnSpPr>
            <p:cNvPr id="39" name="AutoShape 4">
              <a:extLst>
                <a:ext uri="{FF2B5EF4-FFF2-40B4-BE49-F238E27FC236}">
                  <a16:creationId xmlns:a16="http://schemas.microsoft.com/office/drawing/2014/main" id="{1DF3EE12-3FB7-B359-DC98-A95663348810}"/>
                </a:ext>
              </a:extLst>
            </p:cNvPr>
            <p:cNvCxnSpPr/>
            <p:nvPr/>
          </p:nvCxnSpPr>
          <p:spPr bwMode="auto">
            <a:xfrm>
              <a:off x="4005" y="697"/>
              <a:ext cx="10146" cy="0"/>
            </a:xfrm>
            <a:prstGeom prst="straightConnector1">
              <a:avLst/>
            </a:prstGeom>
            <a:noFill/>
            <a:ln w="28702">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grpSp>
      <p:cxnSp>
        <p:nvCxnSpPr>
          <p:cNvPr id="22" name="AutoShape 3">
            <a:extLst>
              <a:ext uri="{FF2B5EF4-FFF2-40B4-BE49-F238E27FC236}">
                <a16:creationId xmlns:a16="http://schemas.microsoft.com/office/drawing/2014/main" id="{C47B95A3-97B6-6062-00E7-E997608B3C4B}"/>
              </a:ext>
            </a:extLst>
          </p:cNvPr>
          <p:cNvCxnSpPr/>
          <p:nvPr/>
        </p:nvCxnSpPr>
        <p:spPr bwMode="auto">
          <a:xfrm>
            <a:off x="622725" y="6277589"/>
            <a:ext cx="7073477" cy="0"/>
          </a:xfrm>
          <a:prstGeom prst="straightConnector1">
            <a:avLst/>
          </a:prstGeom>
          <a:noFill/>
          <a:ln w="12700">
            <a:solidFill>
              <a:srgbClr val="008080"/>
            </a:solidFill>
            <a:round/>
            <a:headEnd/>
            <a:tailEnd/>
          </a:ln>
          <a:extLst>
            <a:ext uri="{909E8E84-426E-40DD-AFC4-6F175D3DCCD1}">
              <a14:hiddenFill xmlns:a14="http://schemas.microsoft.com/office/drawing/2010/main">
                <a:noFill/>
              </a14:hiddenFill>
            </a:ext>
          </a:extLst>
        </p:spPr>
      </p:cxnSp>
      <p:sp>
        <p:nvSpPr>
          <p:cNvPr id="5" name="Slide Number Placeholder 4">
            <a:extLst>
              <a:ext uri="{FF2B5EF4-FFF2-40B4-BE49-F238E27FC236}">
                <a16:creationId xmlns:a16="http://schemas.microsoft.com/office/drawing/2014/main" id="{B4A01989-F64E-63F8-D040-064D2072DD82}"/>
              </a:ext>
            </a:extLst>
          </p:cNvPr>
          <p:cNvSpPr>
            <a:spLocks noGrp="1"/>
          </p:cNvSpPr>
          <p:nvPr>
            <p:ph type="sldNum" sz="quarter" idx="12"/>
          </p:nvPr>
        </p:nvSpPr>
        <p:spPr>
          <a:xfrm>
            <a:off x="6553201" y="6356351"/>
            <a:ext cx="1143001" cy="365125"/>
          </a:xfrm>
        </p:spPr>
        <p:txBody>
          <a:bodyPr/>
          <a:lstStyle/>
          <a:p>
            <a:fld id="{B6F15528-21DE-4FAA-801E-634DDDAF4B2B}" type="slidenum">
              <a:rPr lang="en-US" noProof="0" smtClean="0"/>
              <a:pPr/>
              <a:t>9</a:t>
            </a:fld>
            <a:endParaRPr lang="en-US" noProof="0" dirty="0"/>
          </a:p>
        </p:txBody>
      </p:sp>
      <p:sp>
        <p:nvSpPr>
          <p:cNvPr id="4" name="Rectangle 3">
            <a:extLst>
              <a:ext uri="{FF2B5EF4-FFF2-40B4-BE49-F238E27FC236}">
                <a16:creationId xmlns:a16="http://schemas.microsoft.com/office/drawing/2014/main" id="{ABCA9EFA-0F86-3B8C-0DAF-07CD6A2661F9}"/>
              </a:ext>
            </a:extLst>
          </p:cNvPr>
          <p:cNvSpPr/>
          <p:nvPr/>
        </p:nvSpPr>
        <p:spPr>
          <a:xfrm>
            <a:off x="3352800" y="262412"/>
            <a:ext cx="4814230" cy="738650"/>
          </a:xfrm>
          <a:prstGeom prst="rect">
            <a:avLst/>
          </a:prstGeom>
        </p:spPr>
        <p:txBody>
          <a:bodyPr wrap="square" lIns="91427" tIns="45713" rIns="91427" bIns="45713">
            <a:spAutoFit/>
          </a:bodyPr>
          <a:lstStyle/>
          <a:p>
            <a:pPr algn="r">
              <a:buClr>
                <a:srgbClr val="008080"/>
              </a:buClr>
            </a:pPr>
            <a:r>
              <a:rPr lang="en-US" sz="2400" noProof="0" dirty="0">
                <a:solidFill>
                  <a:srgbClr val="008080"/>
                </a:solidFill>
                <a:latin typeface="Arial" panose="020B0604020202020204" pitchFamily="34" charset="0"/>
                <a:cs typeface="Arial" panose="020B0604020202020204" pitchFamily="34" charset="0"/>
              </a:rPr>
              <a:t>Model Parameters</a:t>
            </a:r>
          </a:p>
          <a:p>
            <a:pPr algn="r">
              <a:buClr>
                <a:srgbClr val="008080"/>
              </a:buClr>
            </a:pPr>
            <a:r>
              <a:rPr lang="en-US" noProof="0" dirty="0">
                <a:solidFill>
                  <a:srgbClr val="008080"/>
                </a:solidFill>
                <a:latin typeface="Arial" panose="020B0604020202020204" pitchFamily="34" charset="0"/>
                <a:cs typeface="Arial" panose="020B0604020202020204" pitchFamily="34" charset="0"/>
              </a:rPr>
              <a:t>Model Geometry – STAMP Site Plan View</a:t>
            </a:r>
          </a:p>
        </p:txBody>
      </p:sp>
      <p:sp>
        <p:nvSpPr>
          <p:cNvPr id="8" name="TextBox 7">
            <a:extLst>
              <a:ext uri="{FF2B5EF4-FFF2-40B4-BE49-F238E27FC236}">
                <a16:creationId xmlns:a16="http://schemas.microsoft.com/office/drawing/2014/main" id="{66A57110-575F-21DD-8147-E30AC6414B17}"/>
              </a:ext>
            </a:extLst>
          </p:cNvPr>
          <p:cNvSpPr txBox="1"/>
          <p:nvPr/>
        </p:nvSpPr>
        <p:spPr>
          <a:xfrm>
            <a:off x="8229600" y="258625"/>
            <a:ext cx="696023" cy="461665"/>
          </a:xfrm>
          <a:prstGeom prst="rect">
            <a:avLst/>
          </a:prstGeom>
          <a:noFill/>
        </p:spPr>
        <p:txBody>
          <a:bodyPr wrap="none" rtlCol="0">
            <a:spAutoFit/>
          </a:bodyPr>
          <a:lstStyle/>
          <a:p>
            <a:pPr algn="ctr"/>
            <a:r>
              <a:rPr lang="en-US" sz="1200" noProof="0" dirty="0">
                <a:solidFill>
                  <a:schemeClr val="bg1"/>
                </a:solidFill>
                <a:latin typeface="Arial" panose="020B0604020202020204" pitchFamily="34" charset="0"/>
                <a:cs typeface="Arial" panose="020B0604020202020204" pitchFamily="34" charset="0"/>
              </a:rPr>
              <a:t>Section</a:t>
            </a:r>
          </a:p>
          <a:p>
            <a:pPr algn="ctr"/>
            <a:r>
              <a:rPr lang="en-US" sz="1200" noProof="0" dirty="0">
                <a:solidFill>
                  <a:schemeClr val="bg1"/>
                </a:solidFill>
                <a:latin typeface="Arial" panose="020B0604020202020204" pitchFamily="34" charset="0"/>
                <a:cs typeface="Arial" panose="020B0604020202020204" pitchFamily="34" charset="0"/>
              </a:rPr>
              <a:t>2</a:t>
            </a:r>
          </a:p>
        </p:txBody>
      </p:sp>
      <p:pic>
        <p:nvPicPr>
          <p:cNvPr id="7" name="Picture 6">
            <a:extLst>
              <a:ext uri="{FF2B5EF4-FFF2-40B4-BE49-F238E27FC236}">
                <a16:creationId xmlns:a16="http://schemas.microsoft.com/office/drawing/2014/main" id="{FAE5BFF7-CF83-C18D-6103-98836BE78E00}"/>
              </a:ext>
            </a:extLst>
          </p:cNvPr>
          <p:cNvPicPr>
            <a:picLocks noChangeAspect="1"/>
          </p:cNvPicPr>
          <p:nvPr/>
        </p:nvPicPr>
        <p:blipFill>
          <a:blip r:embed="rId3"/>
          <a:stretch>
            <a:fillRect/>
          </a:stretch>
        </p:blipFill>
        <p:spPr>
          <a:xfrm>
            <a:off x="8111661" y="5668392"/>
            <a:ext cx="717804" cy="1053084"/>
          </a:xfrm>
          <a:prstGeom prst="rect">
            <a:avLst/>
          </a:prstGeom>
        </p:spPr>
      </p:pic>
      <p:sp>
        <p:nvSpPr>
          <p:cNvPr id="11" name="Footer Placeholder 6">
            <a:extLst>
              <a:ext uri="{FF2B5EF4-FFF2-40B4-BE49-F238E27FC236}">
                <a16:creationId xmlns:a16="http://schemas.microsoft.com/office/drawing/2014/main" id="{90E609CA-7339-5970-C882-08F6385BA751}"/>
              </a:ext>
            </a:extLst>
          </p:cNvPr>
          <p:cNvSpPr>
            <a:spLocks noGrp="1"/>
          </p:cNvSpPr>
          <p:nvPr>
            <p:ph type="ftr" sz="quarter" idx="11"/>
          </p:nvPr>
        </p:nvSpPr>
        <p:spPr>
          <a:xfrm>
            <a:off x="3496576" y="6356351"/>
            <a:ext cx="1998450" cy="313383"/>
          </a:xfrm>
        </p:spPr>
        <p:txBody>
          <a:bodyPr/>
          <a:lstStyle/>
          <a:p>
            <a:r>
              <a:rPr lang="en-US" noProof="0" dirty="0"/>
              <a:t>M/E Reference 260210.00</a:t>
            </a:r>
          </a:p>
        </p:txBody>
      </p:sp>
      <p:grpSp>
        <p:nvGrpSpPr>
          <p:cNvPr id="19" name="Group 18">
            <a:extLst>
              <a:ext uri="{FF2B5EF4-FFF2-40B4-BE49-F238E27FC236}">
                <a16:creationId xmlns:a16="http://schemas.microsoft.com/office/drawing/2014/main" id="{CA8CCA85-45F5-98D1-9143-0134F4958A7C}"/>
              </a:ext>
            </a:extLst>
          </p:cNvPr>
          <p:cNvGrpSpPr/>
          <p:nvPr/>
        </p:nvGrpSpPr>
        <p:grpSpPr>
          <a:xfrm>
            <a:off x="6895622" y="3950152"/>
            <a:ext cx="1828800" cy="1828800"/>
            <a:chOff x="6895622" y="3950152"/>
            <a:chExt cx="1828800" cy="1828800"/>
          </a:xfrm>
        </p:grpSpPr>
        <p:sp>
          <p:nvSpPr>
            <p:cNvPr id="15" name="Oval 14">
              <a:extLst>
                <a:ext uri="{FF2B5EF4-FFF2-40B4-BE49-F238E27FC236}">
                  <a16:creationId xmlns:a16="http://schemas.microsoft.com/office/drawing/2014/main" id="{B032C843-05D9-CCA5-E791-F0F3E253CFF2}"/>
                </a:ext>
              </a:extLst>
            </p:cNvPr>
            <p:cNvSpPr>
              <a:spLocks/>
            </p:cNvSpPr>
            <p:nvPr/>
          </p:nvSpPr>
          <p:spPr>
            <a:xfrm>
              <a:off x="6895622" y="3950152"/>
              <a:ext cx="1828800" cy="1828800"/>
            </a:xfrm>
            <a:prstGeom prst="ellipse">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8" name="Picture 10" descr="Compass PNG">
              <a:extLst>
                <a:ext uri="{FF2B5EF4-FFF2-40B4-BE49-F238E27FC236}">
                  <a16:creationId xmlns:a16="http://schemas.microsoft.com/office/drawing/2014/main" id="{06E61A68-031A-5CBF-06FB-946FCC63CF8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3727" y="4064452"/>
              <a:ext cx="1712589" cy="1600200"/>
            </a:xfrm>
            <a:prstGeom prst="rect">
              <a:avLst/>
            </a:prstGeom>
            <a:noFill/>
            <a:extLst>
              <a:ext uri="{909E8E84-426E-40DD-AFC4-6F175D3DCCD1}">
                <a14:hiddenFill xmlns:a14="http://schemas.microsoft.com/office/drawing/2010/main">
                  <a:solidFill>
                    <a:srgbClr val="FFFFFF"/>
                  </a:solidFill>
                </a14:hiddenFill>
              </a:ext>
            </a:extLst>
          </p:spPr>
        </p:pic>
      </p:grpSp>
      <p:pic>
        <p:nvPicPr>
          <p:cNvPr id="24" name="Picture 23">
            <a:extLst>
              <a:ext uri="{FF2B5EF4-FFF2-40B4-BE49-F238E27FC236}">
                <a16:creationId xmlns:a16="http://schemas.microsoft.com/office/drawing/2014/main" id="{D4E33461-CDFF-0E5F-0C50-0450F1823F43}"/>
              </a:ext>
            </a:extLst>
          </p:cNvPr>
          <p:cNvPicPr>
            <a:picLocks noChangeAspect="1"/>
          </p:cNvPicPr>
          <p:nvPr/>
        </p:nvPicPr>
        <p:blipFill>
          <a:blip r:embed="rId5"/>
          <a:stretch>
            <a:fillRect/>
          </a:stretch>
        </p:blipFill>
        <p:spPr>
          <a:xfrm>
            <a:off x="6685015" y="986117"/>
            <a:ext cx="2240608" cy="2534457"/>
          </a:xfrm>
          <a:prstGeom prst="rect">
            <a:avLst/>
          </a:prstGeom>
        </p:spPr>
      </p:pic>
      <p:grpSp>
        <p:nvGrpSpPr>
          <p:cNvPr id="34" name="Group 33">
            <a:extLst>
              <a:ext uri="{FF2B5EF4-FFF2-40B4-BE49-F238E27FC236}">
                <a16:creationId xmlns:a16="http://schemas.microsoft.com/office/drawing/2014/main" id="{0138513C-DE66-7049-A0F3-0BEF20342A56}"/>
              </a:ext>
            </a:extLst>
          </p:cNvPr>
          <p:cNvGrpSpPr/>
          <p:nvPr/>
        </p:nvGrpSpPr>
        <p:grpSpPr>
          <a:xfrm>
            <a:off x="990600" y="765766"/>
            <a:ext cx="5575719" cy="5254034"/>
            <a:chOff x="990600" y="765766"/>
            <a:chExt cx="5575719" cy="5254034"/>
          </a:xfrm>
        </p:grpSpPr>
        <p:pic>
          <p:nvPicPr>
            <p:cNvPr id="21" name="Picture 20">
              <a:extLst>
                <a:ext uri="{FF2B5EF4-FFF2-40B4-BE49-F238E27FC236}">
                  <a16:creationId xmlns:a16="http://schemas.microsoft.com/office/drawing/2014/main" id="{9A529A51-BD84-B8FC-D4BA-78F047ABA9EA}"/>
                </a:ext>
              </a:extLst>
            </p:cNvPr>
            <p:cNvPicPr>
              <a:picLocks noChangeAspect="1"/>
            </p:cNvPicPr>
            <p:nvPr/>
          </p:nvPicPr>
          <p:blipFill>
            <a:blip r:embed="rId6"/>
            <a:stretch>
              <a:fillRect/>
            </a:stretch>
          </p:blipFill>
          <p:spPr>
            <a:xfrm>
              <a:off x="990600" y="990600"/>
              <a:ext cx="5575719" cy="5029200"/>
            </a:xfrm>
            <a:prstGeom prst="rect">
              <a:avLst/>
            </a:prstGeom>
          </p:spPr>
        </p:pic>
        <p:sp>
          <p:nvSpPr>
            <p:cNvPr id="25" name="Rectangle 24">
              <a:extLst>
                <a:ext uri="{FF2B5EF4-FFF2-40B4-BE49-F238E27FC236}">
                  <a16:creationId xmlns:a16="http://schemas.microsoft.com/office/drawing/2014/main" id="{35308BB7-F001-AE47-428D-B39AF4C01EC8}"/>
                </a:ext>
              </a:extLst>
            </p:cNvPr>
            <p:cNvSpPr>
              <a:spLocks/>
            </p:cNvSpPr>
            <p:nvPr/>
          </p:nvSpPr>
          <p:spPr>
            <a:xfrm>
              <a:off x="2770094" y="981634"/>
              <a:ext cx="2770094" cy="2774577"/>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Rectangle 29">
              <a:extLst>
                <a:ext uri="{FF2B5EF4-FFF2-40B4-BE49-F238E27FC236}">
                  <a16:creationId xmlns:a16="http://schemas.microsoft.com/office/drawing/2014/main" id="{5836BDA1-1937-EA42-8C09-780700A7BA6F}"/>
                </a:ext>
              </a:extLst>
            </p:cNvPr>
            <p:cNvSpPr>
              <a:spLocks/>
            </p:cNvSpPr>
            <p:nvPr/>
          </p:nvSpPr>
          <p:spPr>
            <a:xfrm>
              <a:off x="2671482" y="2989728"/>
              <a:ext cx="2770094" cy="2774577"/>
            </a:xfrm>
            <a:prstGeom prst="rect">
              <a:avLst/>
            </a:prstGeom>
            <a:noFill/>
            <a:ln w="571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TextBox 30">
              <a:extLst>
                <a:ext uri="{FF2B5EF4-FFF2-40B4-BE49-F238E27FC236}">
                  <a16:creationId xmlns:a16="http://schemas.microsoft.com/office/drawing/2014/main" id="{1C0F5C11-A434-F5D1-134F-57B20E5CFEA4}"/>
                </a:ext>
              </a:extLst>
            </p:cNvPr>
            <p:cNvSpPr txBox="1">
              <a:spLocks/>
            </p:cNvSpPr>
            <p:nvPr/>
          </p:nvSpPr>
          <p:spPr>
            <a:xfrm>
              <a:off x="2113972" y="765766"/>
              <a:ext cx="1327608" cy="276999"/>
            </a:xfrm>
            <a:prstGeom prst="rect">
              <a:avLst/>
            </a:prstGeom>
            <a:solidFill>
              <a:schemeClr val="bg1"/>
            </a:solidFill>
            <a:ln w="28575">
              <a:solidFill>
                <a:srgbClr val="7030A0"/>
              </a:solidFill>
            </a:ln>
          </p:spPr>
          <p:txBody>
            <a:bodyPr wrap="none" rtlCol="0" anchor="ctr">
              <a:spAutoFit/>
            </a:bodyPr>
            <a:lstStyle/>
            <a:p>
              <a:pPr algn="ctr"/>
              <a:r>
                <a:rPr lang="en-US" sz="1200" noProof="0" dirty="0">
                  <a:latin typeface="Arial" panose="020B0604020202020204" pitchFamily="34" charset="0"/>
                  <a:cs typeface="Arial" panose="020B0604020202020204" pitchFamily="34" charset="0"/>
                </a:rPr>
                <a:t>North Site Model</a:t>
              </a:r>
            </a:p>
          </p:txBody>
        </p:sp>
        <p:sp>
          <p:nvSpPr>
            <p:cNvPr id="33" name="TextBox 32">
              <a:extLst>
                <a:ext uri="{FF2B5EF4-FFF2-40B4-BE49-F238E27FC236}">
                  <a16:creationId xmlns:a16="http://schemas.microsoft.com/office/drawing/2014/main" id="{DC6F1849-5F70-0BCC-D535-3A58B5699FB1}"/>
                </a:ext>
              </a:extLst>
            </p:cNvPr>
            <p:cNvSpPr txBox="1">
              <a:spLocks/>
            </p:cNvSpPr>
            <p:nvPr/>
          </p:nvSpPr>
          <p:spPr>
            <a:xfrm>
              <a:off x="1736286" y="5615053"/>
              <a:ext cx="1353256" cy="276999"/>
            </a:xfrm>
            <a:prstGeom prst="rect">
              <a:avLst/>
            </a:prstGeom>
            <a:solidFill>
              <a:schemeClr val="bg1"/>
            </a:solidFill>
            <a:ln w="28575">
              <a:solidFill>
                <a:srgbClr val="0070C0"/>
              </a:solidFill>
            </a:ln>
          </p:spPr>
          <p:txBody>
            <a:bodyPr wrap="none" rtlCol="0" anchor="ctr">
              <a:spAutoFit/>
            </a:bodyPr>
            <a:lstStyle/>
            <a:p>
              <a:pPr algn="ctr"/>
              <a:r>
                <a:rPr lang="en-US" sz="1200" noProof="0" dirty="0">
                  <a:latin typeface="Arial" panose="020B0604020202020204" pitchFamily="34" charset="0"/>
                  <a:cs typeface="Arial" panose="020B0604020202020204" pitchFamily="34" charset="0"/>
                </a:rPr>
                <a:t>South Site Model</a:t>
              </a:r>
            </a:p>
          </p:txBody>
        </p:sp>
      </p:grpSp>
    </p:spTree>
    <p:extLst>
      <p:ext uri="{BB962C8B-B14F-4D97-AF65-F5344CB8AC3E}">
        <p14:creationId xmlns:p14="http://schemas.microsoft.com/office/powerpoint/2010/main" val="33199791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47355</TotalTime>
  <Words>3289</Words>
  <Application>Microsoft Office PowerPoint</Application>
  <PresentationFormat>Letter Paper (8.5x11 in)</PresentationFormat>
  <Paragraphs>388</Paragraphs>
  <Slides>30</Slides>
  <Notes>16</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Cambria Math</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A. Schulwitz</dc:creator>
  <cp:lastModifiedBy>Matt Schulwitz</cp:lastModifiedBy>
  <cp:revision>1570</cp:revision>
  <cp:lastPrinted>2018-07-16T19:14:35Z</cp:lastPrinted>
  <dcterms:created xsi:type="dcterms:W3CDTF">2006-08-16T00:00:00Z</dcterms:created>
  <dcterms:modified xsi:type="dcterms:W3CDTF">2026-07-08T19:17:17Z</dcterms:modified>
</cp:coreProperties>
</file>